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75" r:id="rId4"/>
    <p:sldId id="277" r:id="rId5"/>
    <p:sldId id="279" r:id="rId6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89357" autoAdjust="0"/>
  </p:normalViewPr>
  <p:slideViewPr>
    <p:cSldViewPr snapToGrid="0">
      <p:cViewPr varScale="1">
        <p:scale>
          <a:sx n="99" d="100"/>
          <a:sy n="99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D4DC335-B00D-44AA-BD23-4AA1E87C4D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65FF6B8-B244-4BF5-92F2-9A9A7F593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6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D74ABB-AEE4-4E11-9897-444EEB37D4E6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A401FC9-B2B5-486A-9295-CEAA4ECC3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9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01FC9-B2B5-486A-9295-CEAA4ECC3A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5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01FC9-B2B5-486A-9295-CEAA4ECC3A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32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37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4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COL James CLIFFORD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55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4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6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9C991E-20CF-4728-8F09-8A368B9FEB4B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13FDE5-8129-4284-9E34-3D2E2636DC2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04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ownmapsusa.com/d/map-of-north-augusta-south-carolina-sc/north_augusta_s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wnmapsusa.com/d/map-of-north-augusta-south-carolina-sc/north_augusta_s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ownmapsusa.com/d/map-of-north-augusta-south-carolina-sc/north_augusta_s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wnmapsusa.com/d/map-of-north-augusta-south-carolina-sc/north_augusta_s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wnmapsusa.com/d/map-of-north-augusta-south-carolina-sc/north_augusta_s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410F-A9AC-479B-8CC3-FE6699E0E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767" y="758317"/>
            <a:ext cx="10058400" cy="3566160"/>
          </a:xfrm>
        </p:spPr>
        <p:txBody>
          <a:bodyPr/>
          <a:lstStyle/>
          <a:p>
            <a:r>
              <a:rPr lang="en-US" dirty="0"/>
              <a:t>North Augusta</a:t>
            </a:r>
            <a:br>
              <a:rPr lang="en-US" dirty="0"/>
            </a:br>
            <a:r>
              <a:rPr lang="en-US" sz="4800" i="1" dirty="0" smtClean="0"/>
              <a:t>Council Study Session – 16 November 2020</a:t>
            </a:r>
            <a:endParaRPr 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3175C6-7030-4F8F-B4ED-D795EE4F7A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b="4246"/>
          <a:stretch/>
        </p:blipFill>
        <p:spPr>
          <a:xfrm>
            <a:off x="10416175" y="203705"/>
            <a:ext cx="1430765" cy="105720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6ECA4E-8BF6-4A16-8BD1-0C1FEA0D7524}"/>
              </a:ext>
            </a:extLst>
          </p:cNvPr>
          <p:cNvSpPr/>
          <p:nvPr/>
        </p:nvSpPr>
        <p:spPr>
          <a:xfrm>
            <a:off x="9697915" y="3279531"/>
            <a:ext cx="1090247" cy="1800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9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4553-CD10-4CC3-8D36-7F80726E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Budgeted Employee Raises 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45AB2-7030-400A-80EA-5D3F8955C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81912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FACTS:</a:t>
            </a:r>
          </a:p>
          <a:p>
            <a:pPr lvl="1"/>
            <a:r>
              <a:rPr lang="en-US" dirty="0" smtClean="0"/>
              <a:t>Previous Council guidance to analyze and present a 2% merit-based employee raise back-dated to 1 July 2020.</a:t>
            </a:r>
          </a:p>
          <a:p>
            <a:pPr lvl="1"/>
            <a:r>
              <a:rPr lang="en-US" dirty="0" smtClean="0"/>
              <a:t>Ratings Agency recently updated City Bond Rating</a:t>
            </a:r>
          </a:p>
          <a:p>
            <a:pPr lvl="1"/>
            <a:r>
              <a:rPr lang="en-US" dirty="0" smtClean="0"/>
              <a:t>Overall City revenues are down</a:t>
            </a:r>
          </a:p>
          <a:p>
            <a:pPr lvl="1"/>
            <a:r>
              <a:rPr lang="en-US" dirty="0" smtClean="0"/>
              <a:t>North Augusta carried $331,000 into the Capital Project Fund at the end of the 2019 budget year</a:t>
            </a:r>
          </a:p>
          <a:p>
            <a:pPr lvl="1"/>
            <a:r>
              <a:rPr lang="en-US" dirty="0" smtClean="0"/>
              <a:t>City is on a glide path with the General Fund revenue to reward employee performance with either the previously directed 2% merit increase, or with a bonus structure</a:t>
            </a:r>
          </a:p>
          <a:p>
            <a:pPr lvl="1"/>
            <a:r>
              <a:rPr lang="en-US" dirty="0" smtClean="0"/>
              <a:t>244 total eligible employees (staff only - Mayor &amp; Council excluded)</a:t>
            </a:r>
          </a:p>
          <a:p>
            <a:pPr lvl="1"/>
            <a:r>
              <a:rPr lang="en-US" dirty="0" smtClean="0"/>
              <a:t>Staff options provided include a 2% merit increase; the difference is timing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City Council wishes to reward employee performance</a:t>
            </a:r>
          </a:p>
          <a:p>
            <a:pPr lvl="1"/>
            <a:r>
              <a:rPr lang="en-US" dirty="0" smtClean="0"/>
              <a:t>City needs to contribute at least $331,000 into the Capital Project Fund at the end of the 2020 budget year</a:t>
            </a:r>
          </a:p>
          <a:p>
            <a:pPr lvl="1"/>
            <a:r>
              <a:rPr lang="en-US" dirty="0" smtClean="0"/>
              <a:t>City Council wishes to pass a resolution on 7 December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3175C6-7030-4F8F-B4ED-D795EE4F7A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b="4246"/>
          <a:stretch/>
        </p:blipFill>
        <p:spPr>
          <a:xfrm>
            <a:off x="10416175" y="203705"/>
            <a:ext cx="1430765" cy="105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74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4553-CD10-4CC3-8D36-7F80726E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2% Merit Increase (1 July 2020)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45AB2-7030-400A-80EA-5D3F8955C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5005136" cy="4023360"/>
          </a:xfrm>
        </p:spPr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Based on previous Council guidance</a:t>
            </a:r>
          </a:p>
          <a:p>
            <a:pPr lvl="1"/>
            <a:r>
              <a:rPr lang="en-US" dirty="0" smtClean="0"/>
              <a:t>Contributes to employee pension system</a:t>
            </a:r>
          </a:p>
          <a:p>
            <a:pPr lvl="1"/>
            <a:r>
              <a:rPr lang="en-US" dirty="0" smtClean="0"/>
              <a:t>Employees were aware of this option</a:t>
            </a:r>
          </a:p>
          <a:p>
            <a:pPr lvl="1"/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Cons:</a:t>
            </a:r>
          </a:p>
          <a:p>
            <a:pPr lvl="1"/>
            <a:r>
              <a:rPr lang="en-US" dirty="0"/>
              <a:t>Only </a:t>
            </a:r>
            <a:r>
              <a:rPr lang="en-US" dirty="0" smtClean="0"/>
              <a:t>benefits </a:t>
            </a:r>
            <a:r>
              <a:rPr lang="en-US" dirty="0"/>
              <a:t>196 employees (80% of workforce)</a:t>
            </a:r>
          </a:p>
          <a:p>
            <a:pPr lvl="1"/>
            <a:r>
              <a:rPr lang="en-US" dirty="0" smtClean="0"/>
              <a:t>Based on 2019 performance reviews</a:t>
            </a:r>
          </a:p>
          <a:p>
            <a:pPr lvl="1"/>
            <a:r>
              <a:rPr lang="en-US" dirty="0" smtClean="0"/>
              <a:t>High cost to the city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78855" y="2286075"/>
            <a:ext cx="34586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Total costs: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% at mid year (1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%)	</a:t>
            </a:r>
            <a:r>
              <a:rPr lang="en-US" u="sng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sng" dirty="0">
                <a:latin typeface="Calibri" panose="020F0502020204030204" pitchFamily="34" charset="0"/>
                <a:ea typeface="Calibri" panose="020F0502020204030204" pitchFamily="34" charset="0"/>
              </a:rPr>
              <a:t>170k</a:t>
            </a:r>
            <a:r>
              <a:rPr lang="en-US" u="sng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General Fund   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		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120k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Sanitation          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   20k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Stormwater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    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    5k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Utilities                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   25k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3175C6-7030-4F8F-B4ED-D795EE4F7A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b="4246"/>
          <a:stretch/>
        </p:blipFill>
        <p:spPr>
          <a:xfrm>
            <a:off x="10416175" y="203705"/>
            <a:ext cx="1430765" cy="105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3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4553-CD10-4CC3-8D36-7F80726E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1% </a:t>
            </a:r>
            <a:r>
              <a:rPr lang="en-US" dirty="0" smtClean="0"/>
              <a:t>Annual Salary Bonus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45AB2-7030-400A-80EA-5D3F8955C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4889634" cy="4023360"/>
          </a:xfrm>
        </p:spPr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Provides a benefit to 240 employees</a:t>
            </a:r>
          </a:p>
          <a:p>
            <a:pPr lvl="1"/>
            <a:r>
              <a:rPr lang="en-US" dirty="0" smtClean="0"/>
              <a:t>Provides 2% merit increase in Jan 2021 based</a:t>
            </a:r>
          </a:p>
          <a:p>
            <a:pPr marL="201168" lvl="1" indent="0">
              <a:buNone/>
            </a:pPr>
            <a:r>
              <a:rPr lang="en-US" dirty="0" smtClean="0"/>
              <a:t>    2020 performance evaluations</a:t>
            </a:r>
          </a:p>
          <a:p>
            <a:pPr lvl="1"/>
            <a:r>
              <a:rPr lang="en-US" dirty="0" smtClean="0"/>
              <a:t>Provides a larger buffer in the General Fund</a:t>
            </a:r>
          </a:p>
          <a:p>
            <a:pPr lvl="1"/>
            <a:r>
              <a:rPr lang="en-US" dirty="0" smtClean="0"/>
              <a:t>Lower Cost to the City</a:t>
            </a:r>
          </a:p>
          <a:p>
            <a:pPr lvl="1"/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the directed course of action</a:t>
            </a:r>
          </a:p>
          <a:p>
            <a:pPr lvl="1"/>
            <a:r>
              <a:rPr lang="en-US" dirty="0" smtClean="0"/>
              <a:t>Doesn’t pay into employee retirement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78855" y="2286075"/>
            <a:ext cx="34586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Total costs: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1% Lump Sum Bonus	</a:t>
            </a:r>
            <a:r>
              <a:rPr lang="en-US" u="sng" dirty="0" smtClean="0">
                <a:latin typeface="Calibri" panose="020F0502020204030204" pitchFamily="34" charset="0"/>
                <a:ea typeface="Calibri" panose="020F0502020204030204" pitchFamily="34" charset="0"/>
              </a:rPr>
              <a:t> 119k</a:t>
            </a:r>
            <a:r>
              <a:rPr lang="en-US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General Fund   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		   83k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Sanitation          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   13k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Stormwater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    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    6k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Utilities                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		   18k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3175C6-7030-4F8F-B4ED-D795EE4F7A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b="4246"/>
          <a:stretch/>
        </p:blipFill>
        <p:spPr>
          <a:xfrm>
            <a:off x="10416175" y="203705"/>
            <a:ext cx="1430765" cy="105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8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4553-CD10-4CC3-8D36-7F80726E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by Side Comparison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3175C6-7030-4F8F-B4ED-D795EE4F7A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b="4246"/>
          <a:stretch/>
        </p:blipFill>
        <p:spPr>
          <a:xfrm>
            <a:off x="10416175" y="203705"/>
            <a:ext cx="1430765" cy="105720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871108"/>
              </p:ext>
            </p:extLst>
          </p:nvPr>
        </p:nvGraphicFramePr>
        <p:xfrm>
          <a:off x="1366787" y="1913199"/>
          <a:ext cx="9120471" cy="369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157">
                  <a:extLst>
                    <a:ext uri="{9D8B030D-6E8A-4147-A177-3AD203B41FA5}">
                      <a16:colId xmlns:a16="http://schemas.microsoft.com/office/drawing/2014/main" val="3155597715"/>
                    </a:ext>
                  </a:extLst>
                </a:gridCol>
                <a:gridCol w="3040157">
                  <a:extLst>
                    <a:ext uri="{9D8B030D-6E8A-4147-A177-3AD203B41FA5}">
                      <a16:colId xmlns:a16="http://schemas.microsoft.com/office/drawing/2014/main" val="1467345063"/>
                    </a:ext>
                  </a:extLst>
                </a:gridCol>
                <a:gridCol w="3040157">
                  <a:extLst>
                    <a:ext uri="{9D8B030D-6E8A-4147-A177-3AD203B41FA5}">
                      <a16:colId xmlns:a16="http://schemas.microsoft.com/office/drawing/2014/main" val="1350856509"/>
                    </a:ext>
                  </a:extLst>
                </a:gridCol>
              </a:tblGrid>
              <a:tr h="4622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r>
                        <a:rPr lang="en-US" baseline="0" dirty="0" smtClean="0"/>
                        <a:t> Merit – 1 July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r>
                        <a:rPr lang="en-US" baseline="0" dirty="0" smtClean="0"/>
                        <a:t> Bonus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147793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employee</a:t>
                      </a:r>
                      <a:r>
                        <a:rPr lang="en-US" baseline="0" dirty="0" smtClean="0"/>
                        <a:t> 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40227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City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$170,000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$119,000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355501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$83,000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873253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Sanitation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745251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Stormwater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752491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752566"/>
                  </a:ext>
                </a:extLst>
              </a:tr>
              <a:tr h="462291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of 2% merit 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July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January 2021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934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7460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488</TotalTime>
  <Words>336</Words>
  <Application>Microsoft Office PowerPoint</Application>
  <PresentationFormat>Widescreen</PresentationFormat>
  <Paragraphs>77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North Augusta Council Study Session – 16 November 2020</vt:lpstr>
      <vt:lpstr>Budgeted Employee Raises </vt:lpstr>
      <vt:lpstr>2% Merit Increase (1 July 2020) </vt:lpstr>
      <vt:lpstr>Alternative: 1% Annual Salary Bonus</vt:lpstr>
      <vt:lpstr>Side by Side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Clifford</dc:creator>
  <cp:lastModifiedBy>Sharon Lamar</cp:lastModifiedBy>
  <cp:revision>42</cp:revision>
  <cp:lastPrinted>2020-11-17T13:53:06Z</cp:lastPrinted>
  <dcterms:created xsi:type="dcterms:W3CDTF">2020-03-09T03:24:31Z</dcterms:created>
  <dcterms:modified xsi:type="dcterms:W3CDTF">2020-11-17T13:56:09Z</dcterms:modified>
</cp:coreProperties>
</file>