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Lst>
  <p:notesMasterIdLst>
    <p:notesMasterId r:id="rId25"/>
  </p:notesMasterIdLst>
  <p:sldIdLst>
    <p:sldId id="256" r:id="rId2"/>
    <p:sldId id="257" r:id="rId3"/>
    <p:sldId id="258" r:id="rId4"/>
    <p:sldId id="283" r:id="rId5"/>
    <p:sldId id="278" r:id="rId6"/>
    <p:sldId id="289" r:id="rId7"/>
    <p:sldId id="285" r:id="rId8"/>
    <p:sldId id="286" r:id="rId9"/>
    <p:sldId id="290" r:id="rId10"/>
    <p:sldId id="291" r:id="rId11"/>
    <p:sldId id="292" r:id="rId12"/>
    <p:sldId id="294" r:id="rId13"/>
    <p:sldId id="298" r:id="rId14"/>
    <p:sldId id="269" r:id="rId15"/>
    <p:sldId id="270" r:id="rId16"/>
    <p:sldId id="296" r:id="rId17"/>
    <p:sldId id="271" r:id="rId18"/>
    <p:sldId id="277" r:id="rId19"/>
    <p:sldId id="273" r:id="rId20"/>
    <p:sldId id="272" r:id="rId21"/>
    <p:sldId id="274" r:id="rId22"/>
    <p:sldId id="275" r:id="rId23"/>
    <p:sldId id="293" r:id="rId24"/>
  </p:sldIdLst>
  <p:sldSz cx="24384000" cy="137160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1pPr>
    <a:lvl2pPr marL="0" marR="0" indent="457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2pPr>
    <a:lvl3pPr marL="0" marR="0" indent="914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3pPr>
    <a:lvl4pPr marL="0" marR="0" indent="1371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4pPr>
    <a:lvl5pPr marL="0" marR="0" indent="1828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5pPr>
    <a:lvl6pPr marL="0" marR="0" indent="22860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6pPr>
    <a:lvl7pPr marL="0" marR="0" indent="2743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7pPr>
    <a:lvl8pPr marL="0" marR="0" indent="3200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8pPr>
    <a:lvl9pPr marL="0" marR="0" indent="3657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37" d="100"/>
          <a:sy n="37" d="100"/>
        </p:scale>
        <p:origin x="90" y="4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407988" y="698500"/>
            <a:ext cx="6207125" cy="3490913"/>
          </a:xfrm>
          <a:prstGeom prst="rect">
            <a:avLst/>
          </a:prstGeom>
        </p:spPr>
        <p:txBody>
          <a:bodyPr lIns="92930" tIns="46465" rIns="92930" bIns="46465"/>
          <a:lstStyle/>
          <a:p>
            <a:endParaRPr dirty="0"/>
          </a:p>
        </p:txBody>
      </p:sp>
      <p:sp>
        <p:nvSpPr>
          <p:cNvPr id="148" name="Shape 148"/>
          <p:cNvSpPr>
            <a:spLocks noGrp="1"/>
          </p:cNvSpPr>
          <p:nvPr>
            <p:ph type="body" sz="quarter" idx="1"/>
          </p:nvPr>
        </p:nvSpPr>
        <p:spPr>
          <a:xfrm>
            <a:off x="936414" y="4421824"/>
            <a:ext cx="5150274" cy="4189095"/>
          </a:xfrm>
          <a:prstGeom prst="rect">
            <a:avLst/>
          </a:prstGeom>
        </p:spPr>
        <p:txBody>
          <a:bodyPr lIns="92930" tIns="46465" rIns="92930" bIns="46465"/>
          <a:lstStyle/>
          <a:p>
            <a:endParaRPr/>
          </a:p>
        </p:txBody>
      </p:sp>
    </p:spTree>
    <p:extLst>
      <p:ext uri="{BB962C8B-B14F-4D97-AF65-F5344CB8AC3E}">
        <p14:creationId xmlns:p14="http://schemas.microsoft.com/office/powerpoint/2010/main" val="120971131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smtClean="0"/>
              <a:t>Click to edit Master title style</a:t>
            </a:r>
            <a:endParaRPr lang="en-US"/>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6800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2268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260790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b="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1524164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944249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00BFF3"/>
        </a:solidFill>
        <a:effectLst/>
      </p:bgPr>
    </p:bg>
    <p:spTree>
      <p:nvGrpSpPr>
        <p:cNvPr id="1" name=""/>
        <p:cNvGrpSpPr/>
        <p:nvPr/>
      </p:nvGrpSpPr>
      <p:grpSpPr>
        <a:xfrm>
          <a:off x="0" y="0"/>
          <a:ext cx="0" cy="0"/>
          <a:chOff x="0" y="0"/>
          <a:chExt cx="0" cy="0"/>
        </a:xfrm>
      </p:grpSpPr>
      <p:sp>
        <p:nvSpPr>
          <p:cNvPr id="32" name="Body Level One…"/>
          <p:cNvSpPr txBox="1">
            <a:spLocks noGrp="1"/>
          </p:cNvSpPr>
          <p:nvPr>
            <p:ph type="body" sz="quarter" idx="1" hasCustomPrompt="1"/>
          </p:nvPr>
        </p:nvSpPr>
        <p:spPr>
          <a:xfrm>
            <a:off x="19100800" y="8229600"/>
            <a:ext cx="4584700" cy="3123704"/>
          </a:xfrm>
          <a:prstGeom prst="rect">
            <a:avLst/>
          </a:prstGeom>
        </p:spPr>
        <p:txBody>
          <a:bodyPr/>
          <a:lstStyle>
            <a:lvl1pPr marL="0" indent="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1pPr>
            <a:lvl2pPr marL="0" indent="4572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2pPr>
            <a:lvl3pPr marL="0" indent="9144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3pPr>
            <a:lvl4pPr marL="0" indent="13716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4pPr>
            <a:lvl5pPr marL="0" indent="18288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5pPr>
          </a:lstStyle>
          <a:p>
            <a:r>
              <a:t>Caption Text</a:t>
            </a:r>
          </a:p>
          <a:p>
            <a:pPr lvl="1"/>
            <a:endParaRPr/>
          </a:p>
          <a:p>
            <a:pPr lvl="2"/>
            <a:endParaRPr/>
          </a:p>
          <a:p>
            <a:pPr lvl="3"/>
            <a:endParaRPr/>
          </a:p>
          <a:p>
            <a:pPr lvl="4"/>
            <a:endParaRPr/>
          </a:p>
        </p:txBody>
      </p:sp>
      <p:sp>
        <p:nvSpPr>
          <p:cNvPr id="33" name="Image"/>
          <p:cNvSpPr>
            <a:spLocks noGrp="1"/>
          </p:cNvSpPr>
          <p:nvPr>
            <p:ph type="pic" idx="21"/>
          </p:nvPr>
        </p:nvSpPr>
        <p:spPr>
          <a:xfrm>
            <a:off x="528828" y="0"/>
            <a:ext cx="17992344" cy="12001500"/>
          </a:xfrm>
          <a:prstGeom prst="rect">
            <a:avLst/>
          </a:prstGeom>
        </p:spPr>
        <p:txBody>
          <a:bodyPr lIns="91439" tIns="45719" rIns="91439" bIns="45719">
            <a:noAutofit/>
          </a:bodyPr>
          <a:lstStyle/>
          <a:p>
            <a:endParaRPr dirty="0"/>
          </a:p>
        </p:txBody>
      </p:sp>
      <p:sp>
        <p:nvSpPr>
          <p:cNvPr id="34" name="Slide Title"/>
          <p:cNvSpPr txBox="1">
            <a:spLocks noGrp="1"/>
          </p:cNvSpPr>
          <p:nvPr>
            <p:ph type="title" hasCustomPrompt="1"/>
          </p:nvPr>
        </p:nvSpPr>
        <p:spPr>
          <a:xfrm>
            <a:off x="635000" y="7937906"/>
            <a:ext cx="17780000" cy="5651592"/>
          </a:xfrm>
          <a:prstGeom prst="rect">
            <a:avLst/>
          </a:prstGeom>
        </p:spPr>
        <p:txBody>
          <a:bodyPr anchor="b"/>
          <a:lstStyle>
            <a:lvl1pPr algn="ctr" defTabSz="584200">
              <a:defRPr sz="22000" spc="-220">
                <a:solidFill>
                  <a:srgbClr val="FFD74C"/>
                </a:solidFill>
              </a:defRPr>
            </a:lvl1pPr>
          </a:lstStyle>
          <a:p>
            <a:r>
              <a:t>Slide Title</a:t>
            </a: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826811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728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20929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31977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smtClean="0"/>
              <a:t>Click to edit Master title style</a:t>
            </a:r>
            <a:endParaRPr lang="en-US"/>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22491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44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32578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75226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21093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63212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38354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807CAA-5C20-4867-9157-97FEAEBCD083}" type="datetimeFigureOut">
              <a:rPr lang="en-US" smtClean="0"/>
              <a:t>8/10/2020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179835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2807CAA-5C20-4867-9157-97FEAEBCD083}" type="datetimeFigureOut">
              <a:rPr lang="en-US" smtClean="0"/>
              <a:t>8/10/2020</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411388773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50" name="Members:…"/>
          <p:cNvSpPr txBox="1">
            <a:spLocks noGrp="1"/>
          </p:cNvSpPr>
          <p:nvPr>
            <p:ph type="body" sz="quarter" idx="1"/>
          </p:nvPr>
        </p:nvSpPr>
        <p:spPr>
          <a:xfrm>
            <a:off x="1219200" y="10121900"/>
            <a:ext cx="21945600" cy="2095500"/>
          </a:xfrm>
          <a:prstGeom prst="rect">
            <a:avLst/>
          </a:prstGeom>
        </p:spPr>
        <p:txBody>
          <a:bodyPr>
            <a:normAutofit/>
          </a:bodyPr>
          <a:lstStyle/>
          <a:p>
            <a:pPr defTabSz="457200">
              <a:lnSpc>
                <a:spcPts val="5000"/>
              </a:lnSpc>
              <a:defRPr sz="3200" spc="0">
                <a:latin typeface="Times Roman"/>
                <a:ea typeface="Times Roman"/>
                <a:cs typeface="Times Roman"/>
                <a:sym typeface="Times Roman"/>
              </a:defRPr>
            </a:pPr>
            <a:r>
              <a:rPr sz="4000" dirty="0"/>
              <a:t>Members</a:t>
            </a:r>
            <a:r>
              <a:rPr sz="4000" dirty="0" smtClean="0"/>
              <a:t>:</a:t>
            </a:r>
            <a:r>
              <a:rPr lang="en-US" sz="4000" dirty="0" smtClean="0"/>
              <a:t>				</a:t>
            </a:r>
            <a:r>
              <a:rPr sz="4000" dirty="0" smtClean="0"/>
              <a:t>Charles </a:t>
            </a:r>
            <a:r>
              <a:rPr sz="4000" dirty="0"/>
              <a:t>Allen, Pat Carpenter, Tony Carr, John </a:t>
            </a:r>
            <a:r>
              <a:rPr sz="4000" dirty="0" smtClean="0"/>
              <a:t>Fel</a:t>
            </a:r>
            <a:r>
              <a:rPr lang="en-US" sz="4000" dirty="0" smtClean="0"/>
              <a:t>a</a:t>
            </a:r>
            <a:r>
              <a:rPr sz="4000" dirty="0" smtClean="0"/>
              <a:t>k</a:t>
            </a:r>
            <a:r>
              <a:rPr sz="4000" dirty="0"/>
              <a:t>, Trina Mackie, </a:t>
            </a:r>
            <a:endParaRPr lang="en-US" sz="4000" dirty="0" smtClean="0"/>
          </a:p>
          <a:p>
            <a:pPr defTabSz="457200">
              <a:lnSpc>
                <a:spcPts val="5000"/>
              </a:lnSpc>
              <a:defRPr sz="3200" spc="0">
                <a:latin typeface="Times Roman"/>
                <a:ea typeface="Times Roman"/>
                <a:cs typeface="Times Roman"/>
                <a:sym typeface="Times Roman"/>
              </a:defRPr>
            </a:pPr>
            <a:r>
              <a:rPr lang="en-US" sz="4000" dirty="0"/>
              <a:t>	</a:t>
            </a:r>
            <a:r>
              <a:rPr lang="en-US" sz="4000" dirty="0" smtClean="0"/>
              <a:t>							</a:t>
            </a:r>
            <a:r>
              <a:rPr sz="4000" dirty="0" smtClean="0"/>
              <a:t>David </a:t>
            </a:r>
            <a:r>
              <a:rPr sz="4000" dirty="0"/>
              <a:t>McGhee, Milledge Murray, </a:t>
            </a:r>
            <a:r>
              <a:rPr sz="4000" dirty="0" smtClean="0"/>
              <a:t>Mand</a:t>
            </a:r>
            <a:r>
              <a:rPr lang="en-US" sz="4000" dirty="0" smtClean="0"/>
              <a:t>y</a:t>
            </a:r>
            <a:r>
              <a:rPr sz="4000" dirty="0" smtClean="0"/>
              <a:t> </a:t>
            </a:r>
            <a:r>
              <a:rPr sz="4000" dirty="0"/>
              <a:t>Nelson, Mark Newell </a:t>
            </a:r>
            <a:r>
              <a:rPr lang="en-US" sz="4000" dirty="0" smtClean="0"/>
              <a:t>&amp;</a:t>
            </a:r>
            <a:r>
              <a:rPr sz="4000" dirty="0" smtClean="0"/>
              <a:t> </a:t>
            </a:r>
            <a:r>
              <a:rPr sz="4000" dirty="0"/>
              <a:t>Bob Pettit</a:t>
            </a:r>
          </a:p>
        </p:txBody>
      </p:sp>
      <p:sp>
        <p:nvSpPr>
          <p:cNvPr id="151" name="MERRIWETHER MONUMENT COMMITTEE REPORT TO COUNCIL…"/>
          <p:cNvSpPr txBox="1">
            <a:spLocks noGrp="1"/>
          </p:cNvSpPr>
          <p:nvPr>
            <p:ph type="title"/>
          </p:nvPr>
        </p:nvSpPr>
        <p:spPr>
          <a:xfrm>
            <a:off x="1219200" y="1745555"/>
            <a:ext cx="21945600" cy="6072565"/>
          </a:xfrm>
          <a:prstGeom prst="rect">
            <a:avLst/>
          </a:prstGeom>
          <a:solidFill>
            <a:schemeClr val="accent1"/>
          </a:solidFill>
        </p:spPr>
        <p:txBody>
          <a:bodyPr>
            <a:normAutofit fontScale="90000"/>
          </a:bodyPr>
          <a:lstStyle/>
          <a:p>
            <a:pPr algn="ctr" defTabSz="775969">
              <a:lnSpc>
                <a:spcPct val="120000"/>
              </a:lnSpc>
              <a:defRPr sz="10152" spc="0">
                <a:solidFill>
                  <a:srgbClr val="000000"/>
                </a:solidFill>
                <a:latin typeface="Proxima Nova Extrabold"/>
                <a:ea typeface="Proxima Nova Extrabold"/>
                <a:cs typeface="Proxima Nova Extrabold"/>
                <a:sym typeface="Proxima Nova Extrabold"/>
              </a:defRPr>
            </a:pPr>
            <a:r>
              <a:rPr dirty="0" smtClean="0"/>
              <a:t>MERIWETHER </a:t>
            </a:r>
            <a:r>
              <a:rPr dirty="0"/>
              <a:t>MONUMENT COMMITTEE REPORT TO COUNCIL</a:t>
            </a:r>
          </a:p>
          <a:p>
            <a:pPr algn="ctr" defTabSz="775969">
              <a:lnSpc>
                <a:spcPct val="120000"/>
              </a:lnSpc>
              <a:defRPr sz="4888" spc="0">
                <a:solidFill>
                  <a:srgbClr val="000000"/>
                </a:solidFill>
                <a:latin typeface="Proxima Nova Extrabold"/>
                <a:ea typeface="Proxima Nova Extrabold"/>
                <a:cs typeface="Proxima Nova Extrabold"/>
                <a:sym typeface="Proxima Nova Extrabold"/>
              </a:defRPr>
            </a:pPr>
            <a:r>
              <a:rPr lang="en-US" dirty="0" smtClean="0"/>
              <a:t/>
            </a:r>
            <a:br>
              <a:rPr lang="en-US" dirty="0" smtClean="0"/>
            </a:br>
            <a:r>
              <a:rPr dirty="0" smtClean="0"/>
              <a:t>Submitted </a:t>
            </a:r>
            <a:r>
              <a:rPr dirty="0"/>
              <a:t>by :</a:t>
            </a:r>
          </a:p>
          <a:p>
            <a:pPr algn="ctr" defTabSz="775969">
              <a:lnSpc>
                <a:spcPct val="120000"/>
              </a:lnSpc>
              <a:defRPr sz="4888" spc="0">
                <a:solidFill>
                  <a:srgbClr val="000000"/>
                </a:solidFill>
                <a:latin typeface="Proxima Nova Extrabold"/>
                <a:ea typeface="Proxima Nova Extrabold"/>
                <a:cs typeface="Proxima Nova Extrabold"/>
                <a:sym typeface="Proxima Nova Extrabold"/>
              </a:defRPr>
            </a:pPr>
            <a:r>
              <a:rPr dirty="0"/>
              <a:t>the Calhoun Park Committee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7" name="•The Hamburg Massacre was a historic event in our Nation’s history. It became a key issue in the disputed presidential election of 1876 between Rutherford B. Hayes and Samuel J. Tilden.…"/>
          <p:cNvSpPr txBox="1">
            <a:spLocks noGrp="1"/>
          </p:cNvSpPr>
          <p:nvPr>
            <p:ph type="body" idx="1"/>
          </p:nvPr>
        </p:nvSpPr>
        <p:spPr>
          <a:xfrm>
            <a:off x="7900178" y="2555631"/>
            <a:ext cx="33157865" cy="11643664"/>
          </a:xfrm>
          <a:prstGeom prst="rect">
            <a:avLst/>
          </a:prstGeom>
        </p:spPr>
        <p:txBody>
          <a:bodyPr spcCol="1657893">
            <a:normAutofit/>
          </a:bodyPr>
          <a:lstStyle/>
          <a:p>
            <a:pPr marL="0" indent="0" defTabSz="457200">
              <a:lnSpc>
                <a:spcPts val="6000"/>
              </a:lnSpc>
              <a:spcBef>
                <a:spcPts val="0"/>
              </a:spcBef>
              <a:buClrTx/>
              <a:buSzTx/>
              <a:buNone/>
              <a:defRPr sz="2400" b="0" i="1">
                <a:solidFill>
                  <a:srgbClr val="000000"/>
                </a:solidFill>
                <a:latin typeface="Times New Roman"/>
                <a:ea typeface="Times New Roman"/>
                <a:cs typeface="Times New Roman"/>
                <a:sym typeface="Times New Roman"/>
              </a:defRPr>
            </a:pPr>
            <a:endParaRPr lang="en-US" sz="5800" dirty="0" smtClean="0"/>
          </a:p>
          <a:p>
            <a:pPr marL="914400" indent="-914400" defTabSz="182880">
              <a:lnSpc>
                <a:spcPct val="100000"/>
              </a:lnSpc>
              <a:buSzPct val="250000"/>
              <a:defRPr sz="4080" b="1" cap="none">
                <a:latin typeface="Proxima Nova"/>
                <a:ea typeface="Proxima Nova"/>
                <a:cs typeface="Proxima Nova"/>
                <a:sym typeface="Proxima Nova"/>
              </a:defRPr>
            </a:pPr>
            <a:r>
              <a:rPr lang="en-US" sz="5400" b="1" dirty="0">
                <a:latin typeface="Proxima Nova"/>
                <a:ea typeface="Proxima Nova"/>
                <a:cs typeface="Proxima Nova"/>
              </a:rPr>
              <a:t>Historical markers relevant to the City of Hamburg and the events which happened there in July 1876 are positioned at two locations in the city.</a:t>
            </a:r>
          </a:p>
          <a:p>
            <a:pPr marL="0" indent="0" defTabSz="182880">
              <a:lnSpc>
                <a:spcPct val="100000"/>
              </a:lnSpc>
              <a:buNone/>
              <a:defRPr sz="4080" b="1" cap="none">
                <a:latin typeface="Proxima Nova"/>
                <a:ea typeface="Proxima Nova"/>
                <a:cs typeface="Proxima Nova"/>
                <a:sym typeface="Proxima Nova"/>
              </a:defRPr>
            </a:pPr>
            <a:r>
              <a:rPr lang="en-US" sz="6000" dirty="0" smtClean="0"/>
              <a:t> </a:t>
            </a:r>
            <a:endParaRPr lang="en-US" sz="6000" dirty="0">
              <a:solidFill>
                <a:srgbClr val="000000"/>
              </a:solidFill>
            </a:endParaRPr>
          </a:p>
        </p:txBody>
      </p:sp>
      <p:pic>
        <p:nvPicPr>
          <p:cNvPr id="169" name="hamburg-massacre-marker-366x550.jpg" descr="hamburg-massacre-marker-366x550.jpg"/>
          <p:cNvPicPr>
            <a:picLocks noChangeAspect="1"/>
          </p:cNvPicPr>
          <p:nvPr/>
        </p:nvPicPr>
        <p:blipFill>
          <a:blip r:embed="rId2"/>
          <a:stretch>
            <a:fillRect/>
          </a:stretch>
        </p:blipFill>
        <p:spPr>
          <a:xfrm>
            <a:off x="1242649" y="3226477"/>
            <a:ext cx="5993230" cy="9006219"/>
          </a:xfrm>
          <a:prstGeom prst="rect">
            <a:avLst/>
          </a:prstGeom>
          <a:ln w="25400">
            <a:solidFill>
              <a:schemeClr val="tx1"/>
            </a:solidFill>
            <a:miter lim="400000"/>
          </a:ln>
        </p:spPr>
      </p:pic>
      <p:sp>
        <p:nvSpPr>
          <p:cNvPr id="5" name="The  Hamburg Massacre"/>
          <p:cNvSpPr txBox="1"/>
          <p:nvPr/>
        </p:nvSpPr>
        <p:spPr>
          <a:xfrm>
            <a:off x="2110152" y="614592"/>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lang="en-US" sz="13800" b="1" dirty="0" smtClean="0"/>
              <a:t>The </a:t>
            </a:r>
            <a:r>
              <a:rPr sz="13800" b="1" dirty="0" smtClean="0"/>
              <a:t>Hamburg Ma</a:t>
            </a:r>
            <a:r>
              <a:rPr lang="en-US" sz="13800" b="1" dirty="0" smtClean="0"/>
              <a:t>ssacre</a:t>
            </a:r>
            <a:endParaRPr sz="13800" b="1" i="0" dirty="0">
              <a:latin typeface="+mn-lt"/>
              <a:ea typeface="+mn-ea"/>
              <a:cs typeface="+mn-cs"/>
              <a:sym typeface="Druk Medium"/>
            </a:endParaRPr>
          </a:p>
        </p:txBody>
      </p:sp>
    </p:spTree>
    <p:extLst>
      <p:ext uri="{BB962C8B-B14F-4D97-AF65-F5344CB8AC3E}">
        <p14:creationId xmlns:p14="http://schemas.microsoft.com/office/powerpoint/2010/main" val="42386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7" name="•The Hamburg Massacre was a historic event in our Nation’s history. It became a key issue in the disputed presidential election of 1876 between Rutherford B. Hayes and Samuel J. Tilden.…"/>
          <p:cNvSpPr txBox="1">
            <a:spLocks noGrp="1"/>
          </p:cNvSpPr>
          <p:nvPr>
            <p:ph type="body" idx="1"/>
          </p:nvPr>
        </p:nvSpPr>
        <p:spPr>
          <a:xfrm>
            <a:off x="7900178" y="3221788"/>
            <a:ext cx="33157865" cy="11643664"/>
          </a:xfrm>
          <a:prstGeom prst="rect">
            <a:avLst/>
          </a:prstGeom>
        </p:spPr>
        <p:txBody>
          <a:bodyPr spcCol="1657893">
            <a:normAutofit/>
          </a:bodyPr>
          <a:lstStyle/>
          <a:p>
            <a:pPr marL="914400" indent="-914400" defTabSz="182880">
              <a:lnSpc>
                <a:spcPct val="100000"/>
              </a:lnSpc>
              <a:buSzPct val="250000"/>
              <a:defRPr sz="4080" b="1" cap="none">
                <a:latin typeface="Proxima Nova"/>
                <a:ea typeface="Proxima Nova"/>
                <a:cs typeface="Proxima Nova"/>
                <a:sym typeface="Proxima Nova"/>
              </a:defRPr>
            </a:pPr>
            <a:r>
              <a:rPr lang="en-US" sz="4550" dirty="0"/>
              <a:t>The Carrsville area is the location of both a roadside marker </a:t>
            </a:r>
            <a:r>
              <a:rPr lang="en-US" sz="4550" b="1" dirty="0">
                <a:latin typeface="Proxima Nova"/>
                <a:ea typeface="Proxima Nova"/>
                <a:cs typeface="Proxima Nova"/>
              </a:rPr>
              <a:t>about</a:t>
            </a:r>
            <a:r>
              <a:rPr lang="en-US" sz="4550" dirty="0"/>
              <a:t> the Hamburg Massacre and a Hamburg Granite Memorial to the eight men who died in the Hamburg Incident of 1876. These were dedicated in March 2016</a:t>
            </a:r>
            <a:r>
              <a:rPr lang="en-US" sz="4550" dirty="0" smtClean="0"/>
              <a:t>.</a:t>
            </a:r>
          </a:p>
          <a:p>
            <a:pPr marL="914400" indent="-914400" defTabSz="182880">
              <a:lnSpc>
                <a:spcPct val="100000"/>
              </a:lnSpc>
              <a:buSzPct val="250000"/>
              <a:defRPr sz="4080" b="1" cap="none">
                <a:latin typeface="Proxima Nova"/>
                <a:ea typeface="Proxima Nova"/>
                <a:cs typeface="Proxima Nova"/>
                <a:sym typeface="Proxima Nova"/>
              </a:defRPr>
            </a:pPr>
            <a:endParaRPr lang="en-US" sz="4550" dirty="0"/>
          </a:p>
          <a:p>
            <a:pPr marL="862013" indent="-862013" defTabSz="182880">
              <a:lnSpc>
                <a:spcPct val="100000"/>
              </a:lnSpc>
              <a:buSzPct val="250000"/>
              <a:defRPr sz="4080" b="1" cap="none">
                <a:latin typeface="Proxima Nova"/>
                <a:ea typeface="Proxima Nova"/>
                <a:cs typeface="Proxima Nova"/>
                <a:sym typeface="Proxima Nova"/>
              </a:defRPr>
            </a:pPr>
            <a:r>
              <a:rPr lang="en-US" sz="4550" dirty="0" smtClean="0"/>
              <a:t>The </a:t>
            </a:r>
            <a:r>
              <a:rPr lang="en-US" sz="4550" dirty="0"/>
              <a:t>cloverleaf at Route 1 and Martintown </a:t>
            </a:r>
            <a:r>
              <a:rPr lang="en-US" sz="4550" dirty="0" smtClean="0"/>
              <a:t>Road has two Roadside Markers </a:t>
            </a:r>
            <a:r>
              <a:rPr lang="en-US" sz="4550" dirty="0"/>
              <a:t>providing information about the City of Hamburg and the Hamburg-Charleston </a:t>
            </a:r>
            <a:r>
              <a:rPr lang="en-US" sz="4550" dirty="0" smtClean="0"/>
              <a:t>Railroad. </a:t>
            </a:r>
            <a:endParaRPr lang="en-US" sz="4550" dirty="0">
              <a:solidFill>
                <a:srgbClr val="000000"/>
              </a:solidFill>
            </a:endParaRPr>
          </a:p>
        </p:txBody>
      </p:sp>
      <p:pic>
        <p:nvPicPr>
          <p:cNvPr id="169" name="hamburg-massacre-marker-366x550.jpg" descr="hamburg-massacre-marker-366x550.jpg"/>
          <p:cNvPicPr>
            <a:picLocks noChangeAspect="1"/>
          </p:cNvPicPr>
          <p:nvPr/>
        </p:nvPicPr>
        <p:blipFill>
          <a:blip r:embed="rId2"/>
          <a:stretch>
            <a:fillRect/>
          </a:stretch>
        </p:blipFill>
        <p:spPr>
          <a:xfrm>
            <a:off x="1242649" y="3226477"/>
            <a:ext cx="5993230" cy="9006219"/>
          </a:xfrm>
          <a:prstGeom prst="rect">
            <a:avLst/>
          </a:prstGeom>
          <a:ln w="25400">
            <a:solidFill>
              <a:schemeClr val="tx1"/>
            </a:solidFill>
            <a:miter lim="400000"/>
          </a:ln>
        </p:spPr>
      </p:pic>
      <p:sp>
        <p:nvSpPr>
          <p:cNvPr id="5" name="The  Hamburg Massacre"/>
          <p:cNvSpPr txBox="1"/>
          <p:nvPr/>
        </p:nvSpPr>
        <p:spPr>
          <a:xfrm>
            <a:off x="2110152" y="614592"/>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The  Hamburg Massacre</a:t>
            </a:r>
            <a:endParaRPr sz="13800" b="1" i="0" dirty="0">
              <a:latin typeface="+mn-lt"/>
              <a:ea typeface="+mn-ea"/>
              <a:cs typeface="+mn-cs"/>
              <a:sym typeface="Druk Medium"/>
            </a:endParaRPr>
          </a:p>
        </p:txBody>
      </p:sp>
    </p:spTree>
    <p:extLst>
      <p:ext uri="{BB962C8B-B14F-4D97-AF65-F5344CB8AC3E}">
        <p14:creationId xmlns:p14="http://schemas.microsoft.com/office/powerpoint/2010/main" val="3729368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81" name="Phase One"/>
          <p:cNvSpPr txBox="1"/>
          <p:nvPr/>
        </p:nvSpPr>
        <p:spPr>
          <a:xfrm>
            <a:off x="2144152" y="591237"/>
            <a:ext cx="10105291"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8200" i="1">
                <a:solidFill>
                  <a:schemeClr val="accent1">
                    <a:hueOff val="65867"/>
                    <a:lumOff val="-6008"/>
                  </a:schemeClr>
                </a:solidFill>
                <a:latin typeface="Druk Bold"/>
                <a:ea typeface="Druk Bold"/>
                <a:cs typeface="Druk Bold"/>
                <a:sym typeface="Druk Bold"/>
              </a:defRPr>
            </a:lvl1pPr>
          </a:lstStyle>
          <a:p>
            <a:r>
              <a:rPr sz="13800" b="1" dirty="0"/>
              <a:t>Phase One</a:t>
            </a:r>
            <a:endParaRPr sz="13800" b="1" i="0" dirty="0">
              <a:latin typeface="+mn-lt"/>
              <a:ea typeface="+mn-ea"/>
              <a:cs typeface="+mn-cs"/>
              <a:sym typeface="Druk Medium"/>
            </a:endParaRPr>
          </a:p>
        </p:txBody>
      </p:sp>
      <p:sp>
        <p:nvSpPr>
          <p:cNvPr id="182" name="•Position three Interpretive Panels to provide historical context of the events of July 1876 and the background providing information about why the Meriwether Monument is located in Calhoun Park.…"/>
          <p:cNvSpPr txBox="1"/>
          <p:nvPr/>
        </p:nvSpPr>
        <p:spPr>
          <a:xfrm>
            <a:off x="10205971" y="3806235"/>
            <a:ext cx="13374542" cy="7489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862013" indent="-862013" algn="l" defTabSz="457200">
              <a:lnSpc>
                <a:spcPts val="6400"/>
              </a:lnSpc>
              <a:buSzPct val="250000"/>
              <a:buFont typeface="Arial" panose="020B0604020202020204" pitchFamily="34" charset="0"/>
              <a:buChar char="•"/>
              <a:defRPr sz="4300" b="1"/>
            </a:pPr>
            <a:r>
              <a:rPr sz="4550" b="1" dirty="0"/>
              <a:t>Position three Interpretive Panels to provide historical context of the events of July 1876 and the background information about why the Meriwether Monument is located in Calhoun Park. </a:t>
            </a:r>
            <a:endParaRPr lang="en-US" sz="4550" b="1" dirty="0" smtClean="0"/>
          </a:p>
          <a:p>
            <a:pPr marL="862013" indent="-862013" algn="l" defTabSz="457200">
              <a:lnSpc>
                <a:spcPts val="6400"/>
              </a:lnSpc>
              <a:buSzPct val="250000"/>
              <a:buFont typeface="Arial" panose="020B0604020202020204" pitchFamily="34" charset="0"/>
              <a:buChar char="•"/>
              <a:defRPr sz="4300" b="1"/>
            </a:pPr>
            <a:endParaRPr sz="4550" b="1" dirty="0"/>
          </a:p>
          <a:p>
            <a:pPr marL="862013" indent="-862013" algn="l" defTabSz="457200">
              <a:lnSpc>
                <a:spcPts val="6400"/>
              </a:lnSpc>
              <a:buSzPct val="250000"/>
              <a:buFont typeface="Arial" panose="020B0604020202020204" pitchFamily="34" charset="0"/>
              <a:buChar char="•"/>
              <a:defRPr sz="4300" b="1"/>
            </a:pPr>
            <a:r>
              <a:rPr lang="en-US" sz="4550" dirty="0" smtClean="0"/>
              <a:t>This </a:t>
            </a:r>
            <a:r>
              <a:rPr lang="en-US" sz="4550" dirty="0"/>
              <a:t>initial phase, to purchase and erect</a:t>
            </a:r>
            <a:r>
              <a:rPr lang="en-US" sz="4550" dirty="0">
                <a:solidFill>
                  <a:srgbClr val="FF0000"/>
                </a:solidFill>
              </a:rPr>
              <a:t> </a:t>
            </a:r>
            <a:r>
              <a:rPr lang="en-US" sz="4550" dirty="0"/>
              <a:t>interpretive panels, </a:t>
            </a:r>
            <a:r>
              <a:rPr lang="en-US" sz="4550" dirty="0" smtClean="0"/>
              <a:t>estimated to </a:t>
            </a:r>
            <a:r>
              <a:rPr lang="en-US" sz="4550" dirty="0"/>
              <a:t>cost </a:t>
            </a:r>
            <a:r>
              <a:rPr lang="en-US" sz="4550" dirty="0" smtClean="0"/>
              <a:t>$</a:t>
            </a:r>
            <a:r>
              <a:rPr lang="en-US" sz="4550" dirty="0"/>
              <a:t>8,000 to $10,000.</a:t>
            </a:r>
            <a:endParaRPr sz="4550" dirty="0"/>
          </a:p>
        </p:txBody>
      </p:sp>
      <p:grpSp>
        <p:nvGrpSpPr>
          <p:cNvPr id="5" name="Group 4"/>
          <p:cNvGrpSpPr/>
          <p:nvPr/>
        </p:nvGrpSpPr>
        <p:grpSpPr>
          <a:xfrm>
            <a:off x="1525905" y="3148123"/>
            <a:ext cx="8468169" cy="8805454"/>
            <a:chOff x="2152922" y="1382486"/>
            <a:chExt cx="8468169" cy="8805454"/>
          </a:xfrm>
        </p:grpSpPr>
        <p:pic>
          <p:nvPicPr>
            <p:cNvPr id="6" name="Picture 5"/>
            <p:cNvPicPr/>
            <p:nvPr/>
          </p:nvPicPr>
          <p:blipFill>
            <a:blip r:embed="rId2"/>
            <a:stretch>
              <a:fillRect/>
            </a:stretch>
          </p:blipFill>
          <p:spPr>
            <a:xfrm>
              <a:off x="2152922" y="1382486"/>
              <a:ext cx="6076678" cy="8805454"/>
            </a:xfrm>
            <a:prstGeom prst="rect">
              <a:avLst/>
            </a:prstGeom>
            <a:ln w="25400">
              <a:solidFill>
                <a:schemeClr val="tx1"/>
              </a:solidFill>
              <a:miter lim="400000"/>
            </a:ln>
          </p:spPr>
        </p:pic>
        <p:sp>
          <p:nvSpPr>
            <p:cNvPr id="7" name="Text Box 2"/>
            <p:cNvSpPr txBox="1">
              <a:spLocks noChangeArrowheads="1"/>
            </p:cNvSpPr>
            <p:nvPr/>
          </p:nvSpPr>
          <p:spPr bwMode="auto">
            <a:xfrm>
              <a:off x="6492955" y="6408056"/>
              <a:ext cx="4128136" cy="1429657"/>
            </a:xfrm>
            <a:prstGeom prst="rect">
              <a:avLst/>
            </a:prstGeom>
            <a:solidFill>
              <a:srgbClr val="FFFF99"/>
            </a:solidFill>
            <a:ln w="9525">
              <a:solidFill>
                <a:srgbClr val="000000"/>
              </a:solidFill>
              <a:miter lim="800000"/>
              <a:headEnd/>
              <a:tailEnd/>
            </a:ln>
          </p:spPr>
          <p:txBody>
            <a:bodyPr rot="0" vert="horz" wrap="square" lIns="91440" tIns="45720" rIns="91440" bIns="45720" anchor="ctr" anchorCtr="0">
              <a:noAutofit/>
            </a:bodyPr>
            <a:lstStyle/>
            <a:p>
              <a:pPr marL="0" marR="0">
                <a:lnSpc>
                  <a:spcPct val="107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Interpretive Panels with Text</a:t>
              </a:r>
            </a:p>
          </p:txBody>
        </p:sp>
        <p:cxnSp>
          <p:nvCxnSpPr>
            <p:cNvPr id="8" name="Straight Arrow Connector 7"/>
            <p:cNvCxnSpPr/>
            <p:nvPr/>
          </p:nvCxnSpPr>
          <p:spPr>
            <a:xfrm flipH="1">
              <a:off x="4233795" y="7341326"/>
              <a:ext cx="2259160" cy="992777"/>
            </a:xfrm>
            <a:prstGeom prst="straightConnector1">
              <a:avLst/>
            </a:prstGeom>
            <a:ln w="889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1951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hase One"/>
          <p:cNvSpPr txBox="1"/>
          <p:nvPr/>
        </p:nvSpPr>
        <p:spPr>
          <a:xfrm>
            <a:off x="4624254" y="1225574"/>
            <a:ext cx="15191571"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8200" i="1">
                <a:solidFill>
                  <a:schemeClr val="accent1">
                    <a:hueOff val="65867"/>
                    <a:lumOff val="-6008"/>
                  </a:schemeClr>
                </a:solidFill>
                <a:latin typeface="Druk Bold"/>
                <a:ea typeface="Druk Bold"/>
                <a:cs typeface="Druk Bold"/>
                <a:sym typeface="Druk Bold"/>
              </a:defRPr>
            </a:lvl1pPr>
          </a:lstStyle>
          <a:p>
            <a:r>
              <a:rPr lang="en-US" sz="13800" b="1" dirty="0" smtClean="0"/>
              <a:t>Interpretive Panel</a:t>
            </a:r>
            <a:endParaRPr sz="13800" b="1" i="0" dirty="0">
              <a:latin typeface="+mn-lt"/>
              <a:ea typeface="+mn-ea"/>
              <a:cs typeface="+mn-cs"/>
              <a:sym typeface="Druk Medium"/>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35" y="3735970"/>
            <a:ext cx="11965570" cy="8279426"/>
          </a:xfrm>
          <a:prstGeom prst="rect">
            <a:avLst/>
          </a:prstGeom>
          <a:ln w="25400">
            <a:solidFill>
              <a:schemeClr val="tx1"/>
            </a:solidFill>
          </a:ln>
        </p:spPr>
      </p:pic>
    </p:spTree>
    <p:extLst>
      <p:ext uri="{BB962C8B-B14F-4D97-AF65-F5344CB8AC3E}">
        <p14:creationId xmlns:p14="http://schemas.microsoft.com/office/powerpoint/2010/main" val="687446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94" name="After the Civil War, the nearby Town of Hamburg, SC became a town where free blacks and freed slaves settled. Important local government positions were held by African-American leaders from the Town of Hamburg. The most notable were Prince Rivers, Samuel"/>
          <p:cNvSpPr txBox="1">
            <a:spLocks noGrp="1"/>
          </p:cNvSpPr>
          <p:nvPr>
            <p:ph type="body" idx="1"/>
          </p:nvPr>
        </p:nvSpPr>
        <p:spPr>
          <a:prstGeom prst="rect">
            <a:avLst/>
          </a:prstGeom>
        </p:spPr>
        <p:txBody>
          <a:bodyPr>
            <a:noAutofit/>
          </a:bodyPr>
          <a:lstStyle/>
          <a:p>
            <a:pPr marL="0" indent="0" defTabSz="182880">
              <a:lnSpc>
                <a:spcPct val="100000"/>
              </a:lnSpc>
              <a:buClrTx/>
              <a:buSzPct val="250000"/>
              <a:buNone/>
              <a:defRPr sz="4080" b="1" cap="none">
                <a:latin typeface="Proxima Nova"/>
                <a:ea typeface="Proxima Nova"/>
                <a:cs typeface="Proxima Nova"/>
                <a:sym typeface="Proxima Nova"/>
              </a:defRPr>
            </a:pPr>
            <a:r>
              <a:rPr lang="en-US" sz="4550" b="1" dirty="0">
                <a:latin typeface="Proxima Nova"/>
                <a:ea typeface="Proxima Nova"/>
                <a:cs typeface="Proxima Nova"/>
              </a:rPr>
              <a:t>“</a:t>
            </a:r>
            <a:r>
              <a:rPr sz="4550" b="1" dirty="0">
                <a:latin typeface="Proxima Nova"/>
                <a:ea typeface="Proxima Nova"/>
                <a:cs typeface="Proxima Nova"/>
              </a:rPr>
              <a:t>After the Civil War, the nearby Town of Hamburg, SC became a town where free blacks and freed slaves settled. Important local government positions were held by African-American leaders from the Town of Hamburg. The most notable were Prince Rivers, Samuel Lee, and John Gardner.</a:t>
            </a:r>
          </a:p>
          <a:p>
            <a:pPr marL="0" indent="0" defTabSz="182880">
              <a:lnSpc>
                <a:spcPct val="100000"/>
              </a:lnSpc>
              <a:buClrTx/>
              <a:buSzPct val="250000"/>
              <a:buNone/>
              <a:defRPr sz="4080" b="1" cap="none">
                <a:latin typeface="Proxima Nova"/>
                <a:ea typeface="Proxima Nova"/>
                <a:cs typeface="Proxima Nova"/>
                <a:sym typeface="Proxima Nova"/>
              </a:defRPr>
            </a:pPr>
            <a:endParaRPr sz="4550" b="1" dirty="0">
              <a:latin typeface="Proxima Nova"/>
              <a:ea typeface="Proxima Nova"/>
              <a:cs typeface="Proxima Nova"/>
            </a:endParaRPr>
          </a:p>
          <a:p>
            <a:pPr marL="0" indent="0" defTabSz="182880">
              <a:lnSpc>
                <a:spcPct val="100000"/>
              </a:lnSpc>
              <a:buClrTx/>
              <a:buSzPct val="250000"/>
              <a:buNone/>
              <a:defRPr sz="4080" b="1" cap="none">
                <a:latin typeface="Proxima Nova"/>
                <a:ea typeface="Proxima Nova"/>
                <a:cs typeface="Proxima Nova"/>
                <a:sym typeface="Proxima Nova"/>
              </a:defRPr>
            </a:pPr>
            <a:r>
              <a:rPr sz="4550" b="1" dirty="0">
                <a:latin typeface="Proxima Nova"/>
                <a:ea typeface="Proxima Nova"/>
                <a:cs typeface="Proxima Nova"/>
              </a:rPr>
              <a:t>The 1868 South Carolina elections produced the first majority black state legislature in U.S. history. A new South Carolina constitution was drafted. Aiken County was formed from parts of Edgefield, Lexington, Barnwell, and Orangeburg counties. It was the only county formed in South Carolina during the Reconstruction Era (1865-1877). March 10, 1871 is celebrated as Founders Day in Aiken County.”</a:t>
            </a:r>
          </a:p>
        </p:txBody>
      </p:sp>
      <p:sp>
        <p:nvSpPr>
          <p:cNvPr id="195" name="First Interpretive Panel"/>
          <p:cNvSpPr txBox="1">
            <a:spLocks noGrp="1"/>
          </p:cNvSpPr>
          <p:nvPr>
            <p:ph type="title"/>
          </p:nvPr>
        </p:nvSpPr>
        <p:spPr>
          <a:xfrm>
            <a:off x="2148840" y="595828"/>
            <a:ext cx="21945600" cy="2298701"/>
          </a:xfrm>
          <a:prstGeom prst="rect">
            <a:avLst/>
          </a:prstGeom>
        </p:spPr>
        <p:txBody>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b="1" dirty="0"/>
              <a:t>First Interpretive Panel</a:t>
            </a:r>
            <a:endParaRPr sz="552" b="1"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97" name="“The Hamburg Massacre occurred nearby on July 8, 1876. A gun battle occurred between about 200 men from local rifle clubs and African-Americans serving in Company A, Ninth Regiment of the South Carolina National Guard and others barricaded in a warehouse"/>
          <p:cNvSpPr txBox="1">
            <a:spLocks noGrp="1"/>
          </p:cNvSpPr>
          <p:nvPr>
            <p:ph type="body" idx="1"/>
          </p:nvPr>
        </p:nvSpPr>
        <p:spPr>
          <a:xfrm>
            <a:off x="1854926" y="3405082"/>
            <a:ext cx="20869988" cy="9531059"/>
          </a:xfrm>
          <a:prstGeom prst="rect">
            <a:avLst/>
          </a:prstGeom>
        </p:spPr>
        <p:txBody>
          <a:bodyPr>
            <a:noAutofit/>
          </a:bodyPr>
          <a:lstStyle/>
          <a:p>
            <a:pPr marL="0" indent="0" defTabSz="182880">
              <a:lnSpc>
                <a:spcPct val="100000"/>
              </a:lnSpc>
              <a:buSzPct val="250000"/>
              <a:buNone/>
              <a:defRPr sz="4080" b="1" cap="none">
                <a:latin typeface="Proxima Nova"/>
                <a:ea typeface="Proxima Nova"/>
                <a:cs typeface="Proxima Nova"/>
                <a:sym typeface="Proxima Nova"/>
              </a:defRPr>
            </a:pPr>
            <a:r>
              <a:rPr sz="4550" b="1" dirty="0">
                <a:latin typeface="Proxima Nova"/>
                <a:ea typeface="Proxima Nova"/>
                <a:cs typeface="Proxima Nova"/>
              </a:rPr>
              <a:t>“The Hamburg Massacre occurred nearby on July 8, 1876. A gun battle occurred between about 200 men from local rifle clubs and African-Americans serving in Company A, Ninth Regiment of the South Carolina National Guard and others barricaded in a warehouse. Seven African-Americans were killed, four of whom were executed. The Black casualties were First Lieutenant Allen Attaway, Corporal Nelder John Parker, James Cook, David Phillips, Albert Myniart, Moses Parks, and Hampton Stephens. The sole white casualty was Thomas McKie Meriwether.</a:t>
            </a:r>
            <a:endParaRPr lang="en-US" sz="4550" b="1" dirty="0">
              <a:latin typeface="Proxima Nova"/>
              <a:ea typeface="Proxima Nova"/>
              <a:cs typeface="Proxima Nova"/>
            </a:endParaRPr>
          </a:p>
          <a:p>
            <a:pPr marL="944880" indent="0" defTabSz="283463">
              <a:lnSpc>
                <a:spcPts val="5200"/>
              </a:lnSpc>
              <a:spcBef>
                <a:spcPts val="600"/>
              </a:spcBef>
              <a:buClrTx/>
              <a:buSzTx/>
              <a:buNone/>
              <a:defRPr sz="3720" i="1">
                <a:solidFill>
                  <a:srgbClr val="000000"/>
                </a:solidFill>
              </a:defRPr>
            </a:pPr>
            <a:endParaRPr lang="en-US" sz="5400" b="1" dirty="0">
              <a:latin typeface="Proxima Nova"/>
            </a:endParaRPr>
          </a:p>
          <a:p>
            <a:pPr marL="944880" indent="0" defTabSz="283463">
              <a:lnSpc>
                <a:spcPts val="5200"/>
              </a:lnSpc>
              <a:spcBef>
                <a:spcPts val="600"/>
              </a:spcBef>
              <a:buClrTx/>
              <a:buSzTx/>
              <a:buNone/>
              <a:defRPr sz="3720" i="1">
                <a:solidFill>
                  <a:srgbClr val="000000"/>
                </a:solidFill>
              </a:defRPr>
            </a:pPr>
            <a:endParaRPr lang="en-US" sz="5400" b="1" dirty="0" smtClean="0">
              <a:latin typeface="Proxima Nova"/>
            </a:endParaRPr>
          </a:p>
          <a:p>
            <a:pPr marL="944880" indent="0" defTabSz="283463">
              <a:lnSpc>
                <a:spcPts val="5200"/>
              </a:lnSpc>
              <a:spcBef>
                <a:spcPts val="600"/>
              </a:spcBef>
              <a:buClrTx/>
              <a:buSzTx/>
              <a:buNone/>
              <a:defRPr sz="3720" i="1">
                <a:solidFill>
                  <a:srgbClr val="000000"/>
                </a:solidFill>
              </a:defRPr>
            </a:pPr>
            <a:endParaRPr lang="en-US" sz="5400" b="1" dirty="0">
              <a:latin typeface="Proxima Nova"/>
            </a:endParaRPr>
          </a:p>
          <a:p>
            <a:pPr marL="944880" indent="0" defTabSz="283463">
              <a:lnSpc>
                <a:spcPts val="5200"/>
              </a:lnSpc>
              <a:spcBef>
                <a:spcPts val="600"/>
              </a:spcBef>
              <a:buClrTx/>
              <a:buSzTx/>
              <a:buNone/>
              <a:defRPr sz="3720" i="1">
                <a:solidFill>
                  <a:srgbClr val="000000"/>
                </a:solidFill>
              </a:defRPr>
            </a:pPr>
            <a:endParaRPr lang="en-US" sz="5400" b="1" dirty="0" smtClean="0">
              <a:latin typeface="Proxima Nova"/>
            </a:endParaRPr>
          </a:p>
          <a:p>
            <a:pPr marL="944880" indent="0" algn="r" defTabSz="283463">
              <a:lnSpc>
                <a:spcPts val="5200"/>
              </a:lnSpc>
              <a:spcBef>
                <a:spcPts val="600"/>
              </a:spcBef>
              <a:buClrTx/>
              <a:buSzTx/>
              <a:buNone/>
              <a:defRPr sz="3720" i="1">
                <a:solidFill>
                  <a:srgbClr val="000000"/>
                </a:solidFill>
              </a:defRPr>
            </a:pPr>
            <a:r>
              <a:rPr lang="en-US" sz="5400" b="1" dirty="0" smtClean="0">
                <a:latin typeface="Proxima Nova"/>
              </a:rPr>
              <a:t>(Continued)</a:t>
            </a:r>
            <a:endParaRPr sz="5400" b="1" dirty="0">
              <a:latin typeface="Proxima Nova"/>
            </a:endParaRPr>
          </a:p>
          <a:p>
            <a:pPr marL="944880" indent="0" defTabSz="283463">
              <a:lnSpc>
                <a:spcPts val="5200"/>
              </a:lnSpc>
              <a:spcBef>
                <a:spcPts val="600"/>
              </a:spcBef>
              <a:buClrTx/>
              <a:buSzTx/>
              <a:buNone/>
              <a:defRPr sz="3720" i="1">
                <a:solidFill>
                  <a:srgbClr val="000000"/>
                </a:solidFill>
              </a:defRPr>
            </a:pPr>
            <a:endParaRPr sz="5400" b="1" i="0" dirty="0">
              <a:latin typeface="Proxima Nova"/>
            </a:endParaRPr>
          </a:p>
          <a:p>
            <a:pPr marL="944880" indent="0" defTabSz="283463">
              <a:lnSpc>
                <a:spcPts val="5200"/>
              </a:lnSpc>
              <a:spcBef>
                <a:spcPts val="600"/>
              </a:spcBef>
              <a:buClrTx/>
              <a:buSzTx/>
              <a:buNone/>
              <a:defRPr sz="3720" i="1">
                <a:solidFill>
                  <a:srgbClr val="000000"/>
                </a:solidFill>
              </a:defRPr>
            </a:pPr>
            <a:endParaRPr sz="4550" i="0" dirty="0"/>
          </a:p>
        </p:txBody>
      </p:sp>
      <p:sp>
        <p:nvSpPr>
          <p:cNvPr id="198" name="Second (Middle) Interpretive Panel"/>
          <p:cNvSpPr txBox="1">
            <a:spLocks noGrp="1"/>
          </p:cNvSpPr>
          <p:nvPr>
            <p:ph type="title"/>
          </p:nvPr>
        </p:nvSpPr>
        <p:spPr>
          <a:xfrm>
            <a:off x="2125980" y="39554"/>
            <a:ext cx="21945600" cy="3365528"/>
          </a:xfrm>
          <a:prstGeom prst="rect">
            <a:avLst/>
          </a:prstGeom>
        </p:spPr>
        <p:txBody>
          <a:bodyPr>
            <a:normAutofit/>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dirty="0" smtClean="0"/>
              <a:t>Middle </a:t>
            </a:r>
            <a:r>
              <a:rPr sz="13800" dirty="0"/>
              <a:t>Interpretive Panel</a:t>
            </a:r>
            <a:endParaRPr sz="552"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97" name="“The Hamburg Massacre occurred nearby on July 8, 1876. A gun battle occurred between about 200 men from local rifle clubs and African-Americans serving in Company A, Ninth Regiment of the South Carolina National Guard and others barricaded in a warehouse"/>
          <p:cNvSpPr txBox="1">
            <a:spLocks noGrp="1"/>
          </p:cNvSpPr>
          <p:nvPr>
            <p:ph type="body" idx="1"/>
          </p:nvPr>
        </p:nvSpPr>
        <p:spPr>
          <a:xfrm>
            <a:off x="233680" y="3139913"/>
            <a:ext cx="22674114" cy="10283479"/>
          </a:xfrm>
          <a:prstGeom prst="rect">
            <a:avLst/>
          </a:prstGeom>
        </p:spPr>
        <p:txBody>
          <a:bodyPr>
            <a:noAutofit/>
          </a:bodyPr>
          <a:lstStyle/>
          <a:p>
            <a:pPr marL="944880" indent="0" defTabSz="283463">
              <a:lnSpc>
                <a:spcPts val="5200"/>
              </a:lnSpc>
              <a:spcBef>
                <a:spcPts val="600"/>
              </a:spcBef>
              <a:buClrTx/>
              <a:buSzTx/>
              <a:buNone/>
              <a:defRPr sz="3720" i="1">
                <a:solidFill>
                  <a:srgbClr val="000000"/>
                </a:solidFill>
              </a:defRPr>
            </a:pPr>
            <a:endParaRPr sz="5400" b="1" i="0" dirty="0">
              <a:latin typeface="Proxima Nova"/>
            </a:endParaRPr>
          </a:p>
          <a:p>
            <a:pPr marL="944880" indent="0" defTabSz="283463">
              <a:lnSpc>
                <a:spcPts val="5200"/>
              </a:lnSpc>
              <a:spcBef>
                <a:spcPts val="600"/>
              </a:spcBef>
              <a:buClrTx/>
              <a:buSzTx/>
              <a:buNone/>
              <a:defRPr sz="3720" i="1">
                <a:solidFill>
                  <a:srgbClr val="000000"/>
                </a:solidFill>
              </a:defRPr>
            </a:pPr>
            <a:r>
              <a:rPr sz="4550" b="1" dirty="0">
                <a:latin typeface="Proxima Nova"/>
                <a:ea typeface="Proxima Nova"/>
                <a:cs typeface="Proxima Nova"/>
              </a:rPr>
              <a:t>The Hamburg Massacre was a historic event in our Nation’s history. It became a key issue in the disputed presidential election of 1876 between Rutherford B. Hayes and Samuel J. Tilden. The Electoral College votes from South Carolina, Florida, and Louisiana were contested, and ultimately a special Congressional committee awarded all the contested votes to Hayes, enough to swing the Electoral College to him.</a:t>
            </a:r>
            <a:endParaRPr lang="en-US" sz="4550" b="1" dirty="0">
              <a:latin typeface="Proxima Nova"/>
              <a:ea typeface="Proxima Nova"/>
              <a:cs typeface="Proxima Nova"/>
            </a:endParaRPr>
          </a:p>
          <a:p>
            <a:pPr marL="944880" indent="0" defTabSz="283463">
              <a:lnSpc>
                <a:spcPts val="5200"/>
              </a:lnSpc>
              <a:spcBef>
                <a:spcPts val="600"/>
              </a:spcBef>
              <a:buClrTx/>
              <a:buSzTx/>
              <a:buNone/>
              <a:defRPr sz="3720" i="1">
                <a:solidFill>
                  <a:srgbClr val="000000"/>
                </a:solidFill>
              </a:defRPr>
            </a:pPr>
            <a:endParaRPr sz="4550" b="1" dirty="0">
              <a:latin typeface="Proxima Nova"/>
              <a:ea typeface="Proxima Nova"/>
              <a:cs typeface="Proxima Nova"/>
            </a:endParaRPr>
          </a:p>
          <a:p>
            <a:pPr marL="944880" indent="0" defTabSz="283463">
              <a:lnSpc>
                <a:spcPts val="5200"/>
              </a:lnSpc>
              <a:spcBef>
                <a:spcPts val="600"/>
              </a:spcBef>
              <a:buNone/>
              <a:defRPr sz="3720" i="1">
                <a:solidFill>
                  <a:srgbClr val="000000"/>
                </a:solidFill>
              </a:defRPr>
            </a:pPr>
            <a:r>
              <a:rPr lang="en-US" sz="4550" b="1" dirty="0">
                <a:latin typeface="Proxima Nova"/>
                <a:ea typeface="Proxima Nova"/>
                <a:cs typeface="Proxima Nova"/>
              </a:rPr>
              <a:t>Known as the Compromise of 1877, this agreement led to the removal of Northern soldiers from the South, allowing white Southerners to successfully deny African-Americans their rights. This bargain between Southern Democrats and the Republicans brought Reconstruction to an end by ending the Northern occupation of the South.”</a:t>
            </a:r>
          </a:p>
          <a:p>
            <a:pPr marL="944880" indent="0" defTabSz="283463">
              <a:lnSpc>
                <a:spcPts val="5200"/>
              </a:lnSpc>
              <a:spcBef>
                <a:spcPts val="600"/>
              </a:spcBef>
              <a:buClrTx/>
              <a:buSzTx/>
              <a:buNone/>
              <a:defRPr sz="3720" i="1">
                <a:solidFill>
                  <a:srgbClr val="000000"/>
                </a:solidFill>
              </a:defRPr>
            </a:pPr>
            <a:endParaRPr sz="4550" i="0" dirty="0"/>
          </a:p>
        </p:txBody>
      </p:sp>
      <p:sp>
        <p:nvSpPr>
          <p:cNvPr id="198" name="Second (Middle) Interpretive Panel"/>
          <p:cNvSpPr txBox="1">
            <a:spLocks noGrp="1"/>
          </p:cNvSpPr>
          <p:nvPr>
            <p:ph type="title"/>
          </p:nvPr>
        </p:nvSpPr>
        <p:spPr>
          <a:xfrm>
            <a:off x="597937" y="248560"/>
            <a:ext cx="21945600" cy="3365528"/>
          </a:xfrm>
          <a:prstGeom prst="rect">
            <a:avLst/>
          </a:prstGeom>
        </p:spPr>
        <p:txBody>
          <a:bodyPr>
            <a:normAutofit fontScale="90000"/>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dirty="0" smtClean="0"/>
              <a:t>Middle </a:t>
            </a:r>
            <a:r>
              <a:rPr sz="13800" dirty="0"/>
              <a:t>Interpretive </a:t>
            </a:r>
            <a:r>
              <a:rPr sz="13800" dirty="0" smtClean="0"/>
              <a:t>Panel</a:t>
            </a:r>
            <a:r>
              <a:rPr lang="en-US" sz="13800" dirty="0" smtClean="0"/>
              <a:t>, </a:t>
            </a:r>
            <a:r>
              <a:rPr lang="en-US" sz="10700" dirty="0" smtClean="0"/>
              <a:t>cont.</a:t>
            </a:r>
            <a:endParaRPr sz="10700" i="0" dirty="0">
              <a:latin typeface="+mn-lt"/>
              <a:ea typeface="+mn-ea"/>
              <a:cs typeface="+mn-cs"/>
              <a:sym typeface="Druk Medium"/>
            </a:endParaRPr>
          </a:p>
        </p:txBody>
      </p:sp>
    </p:spTree>
    <p:extLst>
      <p:ext uri="{BB962C8B-B14F-4D97-AF65-F5344CB8AC3E}">
        <p14:creationId xmlns:p14="http://schemas.microsoft.com/office/powerpoint/2010/main" val="259886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0" name="“In 1914, the S. C. Legislature passed a bill authorizing $400 for a headstone on the grave of Thomas McKie Meriwether, the one white person killed in the Hamburg Massacre. A 1915 amendment authorized placing the monument within the town of North Augusta"/>
          <p:cNvSpPr txBox="1">
            <a:spLocks noGrp="1"/>
          </p:cNvSpPr>
          <p:nvPr>
            <p:ph type="body" idx="1"/>
          </p:nvPr>
        </p:nvSpPr>
        <p:spPr>
          <a:xfrm>
            <a:off x="1234440" y="3231353"/>
            <a:ext cx="20093940" cy="10283479"/>
          </a:xfrm>
          <a:prstGeom prst="rect">
            <a:avLst/>
          </a:prstGeom>
        </p:spPr>
        <p:txBody>
          <a:bodyPr>
            <a:noAutofit/>
          </a:bodyPr>
          <a:lstStyle/>
          <a:p>
            <a:pPr marL="1066800" indent="0" defTabSz="320039">
              <a:lnSpc>
                <a:spcPts val="6300"/>
              </a:lnSpc>
              <a:spcBef>
                <a:spcPts val="700"/>
              </a:spcBef>
              <a:buClrTx/>
              <a:buSzTx/>
              <a:buNone/>
              <a:defRPr sz="4550" i="1">
                <a:solidFill>
                  <a:srgbClr val="000000"/>
                </a:solidFill>
              </a:defRPr>
            </a:pPr>
            <a:r>
              <a:rPr sz="4550" b="1" dirty="0">
                <a:latin typeface="Proxima Nova"/>
              </a:rPr>
              <a:t>“In 1914, the S. C. Legislature passed a bill authorizing $400 for a headstone on the grave of Thomas McKie Meriwether, the one white person killed in the Hamburg Massacre. A 1915 amendment authorized placing the monument within the town of North Augusta. Local leaders chose this prominent location as the site for the monument. Private funds supplemented the funds authorized by the S.C. Legislature. The monument was dedicated February 16, </a:t>
            </a:r>
            <a:r>
              <a:rPr sz="4550" b="1" dirty="0" smtClean="0">
                <a:latin typeface="Proxima Nova"/>
              </a:rPr>
              <a:t>1916</a:t>
            </a:r>
            <a:r>
              <a:rPr lang="en-US" sz="4550" b="1" dirty="0" smtClean="0">
                <a:latin typeface="Proxima Nova"/>
              </a:rPr>
              <a:t>.</a:t>
            </a:r>
            <a:endParaRPr lang="en-US" sz="4550" b="1" dirty="0" smtClean="0">
              <a:latin typeface="Proxima Nova"/>
            </a:endParaRPr>
          </a:p>
          <a:p>
            <a:pPr marL="1066800" indent="0" defTabSz="320039">
              <a:lnSpc>
                <a:spcPts val="6300"/>
              </a:lnSpc>
              <a:spcBef>
                <a:spcPts val="700"/>
              </a:spcBef>
              <a:buClrTx/>
              <a:buSzTx/>
              <a:buNone/>
              <a:defRPr sz="4550" i="1">
                <a:solidFill>
                  <a:srgbClr val="000000"/>
                </a:solidFill>
              </a:defRPr>
            </a:pPr>
            <a:endParaRPr lang="en-US" sz="4550" b="1" dirty="0">
              <a:latin typeface="Proxima Nova"/>
            </a:endParaRPr>
          </a:p>
          <a:p>
            <a:pPr marL="1066800" indent="0" defTabSz="320039">
              <a:lnSpc>
                <a:spcPts val="6300"/>
              </a:lnSpc>
              <a:spcBef>
                <a:spcPts val="700"/>
              </a:spcBef>
              <a:buClrTx/>
              <a:buSzTx/>
              <a:buNone/>
              <a:defRPr sz="4550" i="1">
                <a:solidFill>
                  <a:srgbClr val="000000"/>
                </a:solidFill>
              </a:defRPr>
            </a:pPr>
            <a:endParaRPr lang="en-US" sz="4550" b="1" dirty="0" smtClean="0">
              <a:latin typeface="Proxima Nova"/>
            </a:endParaRPr>
          </a:p>
          <a:p>
            <a:pPr marL="1066800" indent="0" defTabSz="320039">
              <a:lnSpc>
                <a:spcPts val="6300"/>
              </a:lnSpc>
              <a:spcBef>
                <a:spcPts val="700"/>
              </a:spcBef>
              <a:buClrTx/>
              <a:buSzTx/>
              <a:buNone/>
              <a:defRPr sz="4550" i="1">
                <a:solidFill>
                  <a:srgbClr val="000000"/>
                </a:solidFill>
              </a:defRPr>
            </a:pPr>
            <a:endParaRPr lang="en-US" sz="4550" b="1" dirty="0">
              <a:latin typeface="Proxima Nova"/>
            </a:endParaRPr>
          </a:p>
          <a:p>
            <a:pPr marL="1066800" indent="0" algn="r" defTabSz="320039">
              <a:lnSpc>
                <a:spcPts val="6300"/>
              </a:lnSpc>
              <a:spcBef>
                <a:spcPts val="700"/>
              </a:spcBef>
              <a:buNone/>
              <a:defRPr sz="4550" i="1">
                <a:solidFill>
                  <a:srgbClr val="000000"/>
                </a:solidFill>
              </a:defRPr>
            </a:pPr>
            <a:r>
              <a:rPr lang="en-US" sz="4800" b="1" dirty="0">
                <a:latin typeface="Proxima Nova"/>
              </a:rPr>
              <a:t>(</a:t>
            </a:r>
            <a:r>
              <a:rPr lang="en-US" sz="4800" b="1" dirty="0" smtClean="0">
                <a:latin typeface="Proxima Nova"/>
              </a:rPr>
              <a:t>Continued)</a:t>
            </a:r>
            <a:endParaRPr lang="en-US" sz="4800" b="1" dirty="0">
              <a:latin typeface="Proxima Nova"/>
            </a:endParaRPr>
          </a:p>
          <a:p>
            <a:pPr marL="1066800" indent="0" defTabSz="320039">
              <a:lnSpc>
                <a:spcPts val="6300"/>
              </a:lnSpc>
              <a:spcBef>
                <a:spcPts val="700"/>
              </a:spcBef>
              <a:buClrTx/>
              <a:buSzTx/>
              <a:buNone/>
              <a:defRPr sz="4550" i="1">
                <a:solidFill>
                  <a:srgbClr val="000000"/>
                </a:solidFill>
              </a:defRPr>
            </a:pPr>
            <a:endParaRPr sz="4550" b="1" dirty="0">
              <a:latin typeface="Proxima Nova"/>
            </a:endParaRPr>
          </a:p>
        </p:txBody>
      </p:sp>
      <p:sp>
        <p:nvSpPr>
          <p:cNvPr id="201" name="Last  Interpretive Panel"/>
          <p:cNvSpPr txBox="1">
            <a:spLocks noGrp="1"/>
          </p:cNvSpPr>
          <p:nvPr>
            <p:ph type="title"/>
          </p:nvPr>
        </p:nvSpPr>
        <p:spPr>
          <a:xfrm>
            <a:off x="2162006" y="585144"/>
            <a:ext cx="19440694" cy="2298701"/>
          </a:xfrm>
          <a:prstGeom prst="rect">
            <a:avLst/>
          </a:prstGeom>
        </p:spPr>
        <p:txBody>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b="1" dirty="0"/>
              <a:t>Last </a:t>
            </a:r>
            <a:r>
              <a:rPr sz="13800" b="1" dirty="0" smtClean="0"/>
              <a:t>Interpretive </a:t>
            </a:r>
            <a:r>
              <a:rPr sz="13800" b="1" dirty="0"/>
              <a:t>Panel</a:t>
            </a:r>
            <a:endParaRPr sz="552" b="1"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0" name="“In 1914, the S. C. Legislature passed a bill authorizing $400 for a headstone on the grave of Thomas McKie Meriwether, the one white person killed in the Hamburg Massacre. A 1915 amendment authorized placing the monument within the town of North Augusta"/>
          <p:cNvSpPr txBox="1">
            <a:spLocks noGrp="1"/>
          </p:cNvSpPr>
          <p:nvPr>
            <p:ph type="body" idx="1"/>
          </p:nvPr>
        </p:nvSpPr>
        <p:spPr>
          <a:xfrm>
            <a:off x="1234440" y="3231353"/>
            <a:ext cx="20093940" cy="10283479"/>
          </a:xfrm>
          <a:prstGeom prst="rect">
            <a:avLst/>
          </a:prstGeom>
        </p:spPr>
        <p:txBody>
          <a:bodyPr>
            <a:noAutofit/>
          </a:bodyPr>
          <a:lstStyle/>
          <a:p>
            <a:pPr marL="1066800" indent="0" defTabSz="320039">
              <a:lnSpc>
                <a:spcPts val="6300"/>
              </a:lnSpc>
              <a:spcBef>
                <a:spcPts val="700"/>
              </a:spcBef>
              <a:buClrTx/>
              <a:buSzTx/>
              <a:buNone/>
              <a:defRPr sz="4550" i="1">
                <a:solidFill>
                  <a:srgbClr val="000000"/>
                </a:solidFill>
              </a:defRPr>
            </a:pPr>
            <a:r>
              <a:rPr lang="en-US" sz="4550" b="1" dirty="0" smtClean="0">
                <a:latin typeface="Proxima Nova"/>
              </a:rPr>
              <a:t>“</a:t>
            </a:r>
            <a:r>
              <a:rPr sz="4550" b="1" dirty="0" smtClean="0">
                <a:latin typeface="Proxima Nova"/>
              </a:rPr>
              <a:t>Inscriptions </a:t>
            </a:r>
            <a:r>
              <a:rPr sz="4550" b="1" dirty="0">
                <a:latin typeface="Proxima Nova"/>
              </a:rPr>
              <a:t>on the monument reflect attitudes of people during that period. Those words do not represent the attitudes of the people of North Augusta today. We are a community of people of different races and ethnic backgrounds, bonded together by unity and common rights of citizenship. We choose to learn from our past and ensure that North Augusta’s future reflects a high standard for all of its citizens. The events and legacy of Hamburg do not define us.”</a:t>
            </a:r>
            <a:endParaRPr sz="4550" b="1" i="0" dirty="0">
              <a:latin typeface="Proxima Nova"/>
            </a:endParaRPr>
          </a:p>
        </p:txBody>
      </p:sp>
      <p:sp>
        <p:nvSpPr>
          <p:cNvPr id="201" name="Last  Interpretive Panel"/>
          <p:cNvSpPr txBox="1">
            <a:spLocks noGrp="1"/>
          </p:cNvSpPr>
          <p:nvPr>
            <p:ph type="title"/>
          </p:nvPr>
        </p:nvSpPr>
        <p:spPr>
          <a:xfrm>
            <a:off x="2162005" y="585144"/>
            <a:ext cx="21952029" cy="2298701"/>
          </a:xfrm>
          <a:prstGeom prst="rect">
            <a:avLst/>
          </a:prstGeom>
        </p:spPr>
        <p:txBody>
          <a:bodyPr>
            <a:normAutofit fontScale="90000"/>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b="1" dirty="0"/>
              <a:t>Last </a:t>
            </a:r>
            <a:r>
              <a:rPr sz="13800" b="1" dirty="0" smtClean="0"/>
              <a:t>Interpretive Panel</a:t>
            </a:r>
            <a:r>
              <a:rPr lang="en-US" sz="13800" b="1" dirty="0" smtClean="0"/>
              <a:t>, cont.</a:t>
            </a:r>
            <a:endParaRPr sz="552" b="1" i="0" dirty="0">
              <a:latin typeface="+mn-lt"/>
              <a:ea typeface="+mn-ea"/>
              <a:cs typeface="+mn-cs"/>
              <a:sym typeface="Druk Medium"/>
            </a:endParaRPr>
          </a:p>
        </p:txBody>
      </p:sp>
    </p:spTree>
    <p:extLst>
      <p:ext uri="{BB962C8B-B14F-4D97-AF65-F5344CB8AC3E}">
        <p14:creationId xmlns:p14="http://schemas.microsoft.com/office/powerpoint/2010/main" val="2984636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2"/>
          <a:stretch>
            <a:fillRect/>
          </a:stretch>
        </p:blipFill>
        <p:spPr>
          <a:xfrm>
            <a:off x="1157150" y="660237"/>
            <a:ext cx="22111569" cy="11906231"/>
          </a:xfrm>
          <a:prstGeom prst="rect">
            <a:avLst/>
          </a:prstGeom>
          <a:ln w="12700">
            <a:miter lim="400000"/>
          </a:ln>
        </p:spPr>
      </p:pic>
      <p:sp>
        <p:nvSpPr>
          <p:cNvPr id="3" name="Phase One"/>
          <p:cNvSpPr txBox="1"/>
          <p:nvPr/>
        </p:nvSpPr>
        <p:spPr>
          <a:xfrm>
            <a:off x="7160290" y="1417604"/>
            <a:ext cx="10105291"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8200" i="1">
                <a:solidFill>
                  <a:schemeClr val="accent1">
                    <a:hueOff val="65867"/>
                    <a:lumOff val="-6008"/>
                  </a:schemeClr>
                </a:solidFill>
                <a:latin typeface="Druk Bold"/>
                <a:ea typeface="Druk Bold"/>
                <a:cs typeface="Druk Bold"/>
                <a:sym typeface="Druk Bold"/>
              </a:defRPr>
            </a:lvl1pPr>
          </a:lstStyle>
          <a:p>
            <a:r>
              <a:rPr sz="13800" b="1" dirty="0">
                <a:solidFill>
                  <a:srgbClr val="FFFF00"/>
                </a:solidFill>
              </a:rPr>
              <a:t>Phase </a:t>
            </a:r>
            <a:r>
              <a:rPr lang="en-US" sz="13800" b="1" dirty="0" smtClean="0">
                <a:solidFill>
                  <a:srgbClr val="FFFF00"/>
                </a:solidFill>
              </a:rPr>
              <a:t>Two</a:t>
            </a:r>
            <a:endParaRPr sz="13800" b="1" i="0" dirty="0">
              <a:solidFill>
                <a:srgbClr val="FFFF00"/>
              </a:solidFill>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53" name="A RESOLUTION PROVIDING FINDINGS ABOUT THE HAMBURG INCIDENT OF 1876 AND APPOINTING MEMBERS OF A COMMITTEE TO EVALUATE OPTIONS FOR AN ADDITIONAL DISPLAY IN JOHN C. CALHOUN PARK."/>
          <p:cNvSpPr txBox="1">
            <a:spLocks noGrp="1"/>
          </p:cNvSpPr>
          <p:nvPr>
            <p:ph type="body" idx="1"/>
          </p:nvPr>
        </p:nvSpPr>
        <p:spPr>
          <a:xfrm>
            <a:off x="1242060" y="5052060"/>
            <a:ext cx="21945600" cy="7467600"/>
          </a:xfrm>
          <a:prstGeom prst="rect">
            <a:avLst/>
          </a:prstGeom>
        </p:spPr>
        <p:txBody>
          <a:bodyPr>
            <a:normAutofit/>
          </a:bodyPr>
          <a:lstStyle>
            <a:lvl1pPr marL="685799" indent="-685799">
              <a:defRPr sz="6400">
                <a:solidFill>
                  <a:srgbClr val="000000"/>
                </a:solidFill>
              </a:defRPr>
            </a:lvl1pPr>
          </a:lstStyle>
          <a:p>
            <a:pPr marL="1371600" indent="-1303338">
              <a:lnSpc>
                <a:spcPct val="125000"/>
              </a:lnSpc>
              <a:spcBef>
                <a:spcPts val="0"/>
              </a:spcBef>
              <a:spcAft>
                <a:spcPts val="4200"/>
              </a:spcAft>
              <a:buClrTx/>
            </a:pPr>
            <a:r>
              <a:rPr sz="4550" b="1" dirty="0">
                <a:latin typeface="Proxima Nova"/>
              </a:rPr>
              <a:t>PROVID</a:t>
            </a:r>
            <a:r>
              <a:rPr lang="en-US" sz="4550" b="1" dirty="0">
                <a:latin typeface="Proxima Nova"/>
              </a:rPr>
              <a:t>ED</a:t>
            </a:r>
            <a:r>
              <a:rPr sz="4550" b="1" dirty="0">
                <a:latin typeface="Proxima Nova"/>
              </a:rPr>
              <a:t> FINDINGS ABOUT THE HAMBURG INCIDENT OF 1876</a:t>
            </a:r>
            <a:r>
              <a:rPr lang="en-US" sz="4550" b="1" dirty="0">
                <a:latin typeface="Proxima Nova"/>
              </a:rPr>
              <a:t>,</a:t>
            </a:r>
            <a:r>
              <a:rPr sz="4550" b="1" dirty="0">
                <a:latin typeface="Proxima Nova"/>
              </a:rPr>
              <a:t> AND </a:t>
            </a:r>
            <a:endParaRPr lang="en-US" sz="4550" b="1" dirty="0">
              <a:latin typeface="Proxima Nova"/>
            </a:endParaRPr>
          </a:p>
          <a:p>
            <a:pPr marL="1371600" indent="-1303338">
              <a:lnSpc>
                <a:spcPct val="125000"/>
              </a:lnSpc>
              <a:spcBef>
                <a:spcPts val="0"/>
              </a:spcBef>
              <a:spcAft>
                <a:spcPts val="4200"/>
              </a:spcAft>
              <a:buClrTx/>
            </a:pPr>
            <a:r>
              <a:rPr sz="4550" b="1" dirty="0">
                <a:latin typeface="Proxima Nova"/>
              </a:rPr>
              <a:t>APPOINT</a:t>
            </a:r>
            <a:r>
              <a:rPr lang="en-US" sz="4550" b="1" dirty="0">
                <a:latin typeface="Proxima Nova"/>
              </a:rPr>
              <a:t>ED</a:t>
            </a:r>
            <a:r>
              <a:rPr sz="4550" b="1" dirty="0">
                <a:latin typeface="Proxima Nova"/>
              </a:rPr>
              <a:t> </a:t>
            </a:r>
            <a:r>
              <a:rPr lang="en-US" sz="4550" b="1" dirty="0" smtClean="0">
                <a:latin typeface="Proxima Nova"/>
              </a:rPr>
              <a:t>THIS</a:t>
            </a:r>
            <a:r>
              <a:rPr sz="4550" b="1" dirty="0" smtClean="0">
                <a:latin typeface="Proxima Nova"/>
              </a:rPr>
              <a:t> </a:t>
            </a:r>
            <a:r>
              <a:rPr sz="4550" b="1" dirty="0">
                <a:latin typeface="Proxima Nova"/>
              </a:rPr>
              <a:t>COMMITTEE TO EVALUATE OPTIONS FOR AN ADDITIONAL DISPLAY IN CALHOUN PARK.</a:t>
            </a:r>
          </a:p>
        </p:txBody>
      </p:sp>
      <p:sp>
        <p:nvSpPr>
          <p:cNvPr id="154" name="Resolution 2019-10:"/>
          <p:cNvSpPr txBox="1">
            <a:spLocks noGrp="1"/>
          </p:cNvSpPr>
          <p:nvPr>
            <p:ph type="title"/>
          </p:nvPr>
        </p:nvSpPr>
        <p:spPr>
          <a:xfrm>
            <a:off x="2125980" y="1213048"/>
            <a:ext cx="21945600" cy="2298701"/>
          </a:xfrm>
          <a:prstGeom prst="rect">
            <a:avLst/>
          </a:prstGeom>
        </p:spPr>
        <p:txBody>
          <a:bodyPr/>
          <a:lstStyle/>
          <a:p>
            <a:pPr defTabSz="210311">
              <a:lnSpc>
                <a:spcPct val="100000"/>
              </a:lnSpc>
              <a:defRPr sz="9200" i="1" cap="none" spc="0">
                <a:solidFill>
                  <a:schemeClr val="accent1">
                    <a:hueOff val="65867"/>
                    <a:lumOff val="-6008"/>
                  </a:schemeClr>
                </a:solidFill>
                <a:latin typeface="Druk Bold"/>
                <a:ea typeface="Druk Bold"/>
                <a:cs typeface="Druk Bold"/>
                <a:sym typeface="Druk Bold"/>
              </a:defRPr>
            </a:pPr>
            <a:r>
              <a:rPr sz="13800" b="1" dirty="0"/>
              <a:t>Resolution 2019-10:</a:t>
            </a:r>
            <a:r>
              <a:rPr b="1" dirty="0"/>
              <a:t> </a:t>
            </a:r>
            <a:endParaRPr sz="552" b="1" i="0" dirty="0">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3" name="Installation of a new sculpture in Calhoun Park, whose theme would be…"/>
          <p:cNvSpPr txBox="1">
            <a:spLocks noGrp="1"/>
          </p:cNvSpPr>
          <p:nvPr>
            <p:ph type="body" idx="1"/>
          </p:nvPr>
        </p:nvSpPr>
        <p:spPr>
          <a:xfrm>
            <a:off x="1593825" y="3045933"/>
            <a:ext cx="21196350" cy="10283479"/>
          </a:xfrm>
          <a:prstGeom prst="rect">
            <a:avLst/>
          </a:prstGeom>
        </p:spPr>
        <p:txBody>
          <a:bodyPr>
            <a:noAutofit/>
          </a:bodyPr>
          <a:lstStyle/>
          <a:p>
            <a:pPr marL="0" indent="0" defTabSz="297179">
              <a:lnSpc>
                <a:spcPts val="5900"/>
              </a:lnSpc>
              <a:spcBef>
                <a:spcPts val="600"/>
              </a:spcBef>
              <a:buClrTx/>
              <a:buSzTx/>
              <a:buNone/>
              <a:defRPr sz="4225">
                <a:solidFill>
                  <a:srgbClr val="000000"/>
                </a:solidFill>
              </a:defRPr>
            </a:pPr>
            <a:r>
              <a:rPr lang="en-US" sz="4450" b="1" dirty="0" smtClean="0">
                <a:latin typeface="Proxima Nova"/>
              </a:rPr>
              <a:t>A </a:t>
            </a:r>
            <a:r>
              <a:rPr sz="4450" b="1" dirty="0" smtClean="0">
                <a:latin typeface="Proxima Nova"/>
              </a:rPr>
              <a:t>sculpture </a:t>
            </a:r>
            <a:r>
              <a:rPr sz="4450" b="1" dirty="0">
                <a:latin typeface="Proxima Nova"/>
              </a:rPr>
              <a:t>in Calhoun </a:t>
            </a:r>
            <a:r>
              <a:rPr sz="4450" b="1" dirty="0" smtClean="0">
                <a:latin typeface="Proxima Nova"/>
              </a:rPr>
              <a:t>Park</a:t>
            </a:r>
            <a:r>
              <a:rPr lang="en-US" sz="4450" b="1" dirty="0" smtClean="0">
                <a:latin typeface="Proxima Nova"/>
              </a:rPr>
              <a:t> with the </a:t>
            </a:r>
            <a:r>
              <a:rPr sz="4450" b="1" dirty="0" smtClean="0">
                <a:latin typeface="Proxima Nova"/>
              </a:rPr>
              <a:t>theme</a:t>
            </a:r>
            <a:r>
              <a:rPr lang="en-US" sz="4450" b="1" dirty="0" smtClean="0">
                <a:latin typeface="Proxima Nova"/>
              </a:rPr>
              <a:t>:</a:t>
            </a:r>
          </a:p>
          <a:p>
            <a:pPr marL="0" indent="0" defTabSz="297179">
              <a:lnSpc>
                <a:spcPts val="5900"/>
              </a:lnSpc>
              <a:spcBef>
                <a:spcPts val="600"/>
              </a:spcBef>
              <a:buClrTx/>
              <a:buSzTx/>
              <a:buNone/>
              <a:defRPr sz="4225">
                <a:solidFill>
                  <a:srgbClr val="000000"/>
                </a:solidFill>
              </a:defRPr>
            </a:pPr>
            <a:endParaRPr lang="en-US" sz="4450" b="1" dirty="0" smtClean="0">
              <a:latin typeface="Proxima Nova"/>
            </a:endParaRPr>
          </a:p>
          <a:p>
            <a:pPr marL="1828800" lvl="2" indent="0" defTabSz="297179">
              <a:lnSpc>
                <a:spcPts val="5900"/>
              </a:lnSpc>
              <a:spcBef>
                <a:spcPts val="600"/>
              </a:spcBef>
              <a:buNone/>
              <a:defRPr sz="4225">
                <a:solidFill>
                  <a:srgbClr val="000000"/>
                </a:solidFill>
              </a:defRPr>
            </a:pPr>
            <a:r>
              <a:rPr sz="4550" b="1" dirty="0" smtClean="0">
                <a:latin typeface="Proxima Nova"/>
              </a:rPr>
              <a:t>“</a:t>
            </a:r>
            <a:r>
              <a:rPr sz="4550" b="1" dirty="0">
                <a:latin typeface="Proxima Nova"/>
              </a:rPr>
              <a:t>Unity to embody the conviction that our community consists of many races and cultures enjoying full rights of citizenship.”</a:t>
            </a:r>
            <a:endParaRPr sz="4550" b="1" i="0" dirty="0">
              <a:latin typeface="Proxima Nova"/>
            </a:endParaRPr>
          </a:p>
          <a:p>
            <a:pPr marL="594359" indent="0" defTabSz="297179">
              <a:lnSpc>
                <a:spcPts val="5900"/>
              </a:lnSpc>
              <a:spcBef>
                <a:spcPts val="600"/>
              </a:spcBef>
              <a:buClrTx/>
              <a:buSzTx/>
              <a:buNone/>
              <a:defRPr sz="4225">
                <a:solidFill>
                  <a:srgbClr val="000000"/>
                </a:solidFill>
              </a:defRPr>
            </a:pPr>
            <a:endParaRPr sz="4450" b="1" i="0" dirty="0" smtClean="0">
              <a:latin typeface="Proxima Nova"/>
            </a:endParaRPr>
          </a:p>
          <a:p>
            <a:pPr marL="1384300" indent="-927100" defTabSz="297179">
              <a:lnSpc>
                <a:spcPts val="5900"/>
              </a:lnSpc>
              <a:spcBef>
                <a:spcPts val="0"/>
              </a:spcBef>
              <a:spcAft>
                <a:spcPts val="1800"/>
              </a:spcAft>
              <a:buSzPct val="150000"/>
              <a:defRPr sz="4225">
                <a:solidFill>
                  <a:srgbClr val="000000"/>
                </a:solidFill>
              </a:defRPr>
            </a:pPr>
            <a:r>
              <a:rPr sz="4450" b="1" dirty="0" smtClean="0">
                <a:latin typeface="Proxima Nova"/>
              </a:rPr>
              <a:t>It </a:t>
            </a:r>
            <a:r>
              <a:rPr sz="4450" b="1" dirty="0">
                <a:latin typeface="Proxima Nova"/>
              </a:rPr>
              <a:t>is important that the African-American victims of the Hamburg Massacre are honored in Calhoun </a:t>
            </a:r>
            <a:r>
              <a:rPr sz="4450" b="1" dirty="0" smtClean="0">
                <a:latin typeface="Proxima Nova"/>
              </a:rPr>
              <a:t>Park</a:t>
            </a:r>
            <a:r>
              <a:rPr lang="en-US" sz="4450" b="1" dirty="0" smtClean="0">
                <a:latin typeface="Proxima Nova"/>
              </a:rPr>
              <a:t> </a:t>
            </a:r>
            <a:r>
              <a:rPr sz="4450" b="1" dirty="0" smtClean="0">
                <a:latin typeface="Proxima Nova"/>
              </a:rPr>
              <a:t>in </a:t>
            </a:r>
            <a:r>
              <a:rPr sz="4450" b="1" dirty="0">
                <a:latin typeface="Proxima Nova"/>
              </a:rPr>
              <a:t>addition to the Interpretive </a:t>
            </a:r>
            <a:r>
              <a:rPr sz="4450" b="1" dirty="0" smtClean="0">
                <a:latin typeface="Proxima Nova"/>
              </a:rPr>
              <a:t>Panels. </a:t>
            </a:r>
            <a:endParaRPr sz="4450" b="1" dirty="0">
              <a:latin typeface="Proxima Nova"/>
            </a:endParaRPr>
          </a:p>
          <a:p>
            <a:pPr marL="1384300" indent="-927100" defTabSz="297179">
              <a:lnSpc>
                <a:spcPts val="5900"/>
              </a:lnSpc>
              <a:spcBef>
                <a:spcPts val="0"/>
              </a:spcBef>
              <a:spcAft>
                <a:spcPts val="1800"/>
              </a:spcAft>
              <a:buClrTx/>
              <a:buSzPct val="150000"/>
              <a:defRPr sz="4225">
                <a:solidFill>
                  <a:srgbClr val="000000"/>
                </a:solidFill>
              </a:defRPr>
            </a:pPr>
            <a:r>
              <a:rPr lang="en-US" sz="4450" b="1" dirty="0" smtClean="0">
                <a:solidFill>
                  <a:srgbClr val="000000"/>
                </a:solidFill>
                <a:latin typeface="Proxima Nova"/>
              </a:rPr>
              <a:t>An</a:t>
            </a:r>
            <a:r>
              <a:rPr sz="4450" b="1" dirty="0" smtClean="0">
                <a:solidFill>
                  <a:srgbClr val="000000"/>
                </a:solidFill>
                <a:latin typeface="Proxima Nova"/>
              </a:rPr>
              <a:t> </a:t>
            </a:r>
            <a:r>
              <a:rPr lang="en-US" sz="4450" b="1" dirty="0" smtClean="0">
                <a:solidFill>
                  <a:srgbClr val="000000"/>
                </a:solidFill>
                <a:latin typeface="Proxima Nova"/>
              </a:rPr>
              <a:t>Open Design Competition</a:t>
            </a:r>
          </a:p>
          <a:p>
            <a:pPr marL="1384300" indent="-927100" defTabSz="297179">
              <a:lnSpc>
                <a:spcPts val="5900"/>
              </a:lnSpc>
              <a:spcBef>
                <a:spcPts val="0"/>
              </a:spcBef>
              <a:spcAft>
                <a:spcPts val="1800"/>
              </a:spcAft>
              <a:buSzPct val="150000"/>
              <a:defRPr sz="4225">
                <a:solidFill>
                  <a:srgbClr val="000000"/>
                </a:solidFill>
              </a:defRPr>
            </a:pPr>
            <a:r>
              <a:rPr lang="en-US" sz="4450" b="1" dirty="0" smtClean="0">
                <a:solidFill>
                  <a:srgbClr val="000000"/>
                </a:solidFill>
                <a:latin typeface="Proxima Nova"/>
              </a:rPr>
              <a:t>The cost for </a:t>
            </a:r>
            <a:r>
              <a:rPr sz="4450" b="1" dirty="0" smtClean="0">
                <a:solidFill>
                  <a:srgbClr val="000000"/>
                </a:solidFill>
                <a:latin typeface="Proxima Nova"/>
              </a:rPr>
              <a:t>a </a:t>
            </a:r>
            <a:r>
              <a:rPr sz="4450" b="1" dirty="0">
                <a:solidFill>
                  <a:srgbClr val="000000"/>
                </a:solidFill>
                <a:latin typeface="Proxima Nova"/>
              </a:rPr>
              <a:t>suitable sculpture </a:t>
            </a:r>
            <a:r>
              <a:rPr sz="4450" b="1" dirty="0" smtClean="0">
                <a:solidFill>
                  <a:srgbClr val="000000"/>
                </a:solidFill>
                <a:latin typeface="Proxima Nova"/>
              </a:rPr>
              <a:t>will be in </a:t>
            </a:r>
            <a:r>
              <a:rPr sz="4450" b="1" dirty="0">
                <a:solidFill>
                  <a:srgbClr val="000000"/>
                </a:solidFill>
                <a:latin typeface="Proxima Nova"/>
              </a:rPr>
              <a:t>the range of $200,000. </a:t>
            </a:r>
          </a:p>
          <a:p>
            <a:pPr marL="1384300" indent="-927100" defTabSz="297179">
              <a:lnSpc>
                <a:spcPts val="5900"/>
              </a:lnSpc>
              <a:spcBef>
                <a:spcPts val="0"/>
              </a:spcBef>
              <a:spcAft>
                <a:spcPts val="1800"/>
              </a:spcAft>
              <a:buSzPct val="150000"/>
              <a:defRPr sz="4225">
                <a:solidFill>
                  <a:srgbClr val="000000"/>
                </a:solidFill>
              </a:defRPr>
            </a:pPr>
            <a:r>
              <a:rPr lang="en-US" sz="4450" b="1" dirty="0" smtClean="0">
                <a:solidFill>
                  <a:srgbClr val="000000"/>
                </a:solidFill>
                <a:latin typeface="Proxima Nova"/>
              </a:rPr>
              <a:t>S</a:t>
            </a:r>
            <a:r>
              <a:rPr sz="4450" b="1" dirty="0" smtClean="0">
                <a:solidFill>
                  <a:srgbClr val="000000"/>
                </a:solidFill>
                <a:latin typeface="Proxima Nova"/>
              </a:rPr>
              <a:t>hared </a:t>
            </a:r>
            <a:r>
              <a:rPr sz="4450" b="1" dirty="0">
                <a:solidFill>
                  <a:srgbClr val="000000"/>
                </a:solidFill>
                <a:latin typeface="Proxima Nova"/>
              </a:rPr>
              <a:t>public and private funding </a:t>
            </a:r>
            <a:r>
              <a:rPr lang="en-US" sz="4450" b="1" dirty="0" smtClean="0">
                <a:solidFill>
                  <a:srgbClr val="000000"/>
                </a:solidFill>
                <a:latin typeface="Proxima Nova"/>
              </a:rPr>
              <a:t>campaign</a:t>
            </a:r>
            <a:r>
              <a:rPr sz="4450" b="1" dirty="0" smtClean="0">
                <a:solidFill>
                  <a:srgbClr val="000000"/>
                </a:solidFill>
                <a:latin typeface="Proxima Nova"/>
              </a:rPr>
              <a:t>. </a:t>
            </a:r>
            <a:endParaRPr sz="4450" b="1" dirty="0">
              <a:solidFill>
                <a:srgbClr val="000000"/>
              </a:solidFill>
              <a:latin typeface="Proxima Nova"/>
            </a:endParaRPr>
          </a:p>
        </p:txBody>
      </p:sp>
      <p:sp>
        <p:nvSpPr>
          <p:cNvPr id="5" name="Phase One"/>
          <p:cNvSpPr txBox="1"/>
          <p:nvPr/>
        </p:nvSpPr>
        <p:spPr>
          <a:xfrm>
            <a:off x="2144152" y="591237"/>
            <a:ext cx="10105291"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8200" i="1">
                <a:solidFill>
                  <a:schemeClr val="accent1">
                    <a:hueOff val="65867"/>
                    <a:lumOff val="-6008"/>
                  </a:schemeClr>
                </a:solidFill>
                <a:latin typeface="Druk Bold"/>
                <a:ea typeface="Druk Bold"/>
                <a:cs typeface="Druk Bold"/>
                <a:sym typeface="Druk Bold"/>
              </a:defRPr>
            </a:lvl1pPr>
          </a:lstStyle>
          <a:p>
            <a:r>
              <a:rPr sz="13800" b="1" dirty="0"/>
              <a:t>Phase </a:t>
            </a:r>
            <a:r>
              <a:rPr lang="en-US" sz="13800" b="1" dirty="0" smtClean="0"/>
              <a:t>Two</a:t>
            </a:r>
            <a:endParaRPr sz="13800" b="1"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8" name="We strongly recommend active support, including a financial commitment toward development of an African-American historical district in Carrsville.…"/>
          <p:cNvSpPr txBox="1">
            <a:spLocks noGrp="1"/>
          </p:cNvSpPr>
          <p:nvPr>
            <p:ph type="body" idx="1"/>
          </p:nvPr>
        </p:nvSpPr>
        <p:spPr>
          <a:xfrm>
            <a:off x="2145005" y="4257513"/>
            <a:ext cx="21196350" cy="8086887"/>
          </a:xfrm>
          <a:prstGeom prst="rect">
            <a:avLst/>
          </a:prstGeom>
        </p:spPr>
        <p:txBody>
          <a:bodyPr>
            <a:normAutofit/>
          </a:bodyPr>
          <a:lstStyle/>
          <a:p>
            <a:pPr marL="731520" indent="0" defTabSz="365760">
              <a:lnSpc>
                <a:spcPts val="7200"/>
              </a:lnSpc>
              <a:spcBef>
                <a:spcPts val="800"/>
              </a:spcBef>
              <a:buClrTx/>
              <a:buSzTx/>
              <a:buNone/>
              <a:defRPr sz="5200">
                <a:solidFill>
                  <a:srgbClr val="000000"/>
                </a:solidFill>
              </a:defRPr>
            </a:pPr>
            <a:r>
              <a:rPr sz="4450" b="1" dirty="0">
                <a:latin typeface="Proxima Nova"/>
              </a:rPr>
              <a:t>We strongly recommend active support, including a financial </a:t>
            </a:r>
            <a:r>
              <a:rPr sz="4450" b="1" dirty="0" smtClean="0">
                <a:latin typeface="Proxima Nova"/>
              </a:rPr>
              <a:t>commitment</a:t>
            </a:r>
            <a:r>
              <a:rPr lang="en-US" sz="4450" b="1" dirty="0" smtClean="0">
                <a:latin typeface="Proxima Nova"/>
              </a:rPr>
              <a:t>,</a:t>
            </a:r>
            <a:r>
              <a:rPr sz="4450" b="1" dirty="0" smtClean="0">
                <a:latin typeface="Proxima Nova"/>
              </a:rPr>
              <a:t> </a:t>
            </a:r>
            <a:r>
              <a:rPr sz="4450" b="1" dirty="0">
                <a:latin typeface="Proxima Nova"/>
              </a:rPr>
              <a:t>toward development of an African-American historical district in Carrsville</a:t>
            </a:r>
            <a:r>
              <a:rPr sz="4450" b="1" dirty="0" smtClean="0">
                <a:latin typeface="Proxima Nova"/>
              </a:rPr>
              <a:t>.</a:t>
            </a:r>
            <a:endParaRPr lang="en-US" sz="4450" b="1" dirty="0" smtClean="0">
              <a:latin typeface="Proxima Nova"/>
            </a:endParaRPr>
          </a:p>
          <a:p>
            <a:pPr marL="1645920" lvl="1" indent="0" defTabSz="365760">
              <a:lnSpc>
                <a:spcPts val="7200"/>
              </a:lnSpc>
              <a:spcBef>
                <a:spcPts val="0"/>
              </a:spcBef>
              <a:spcAft>
                <a:spcPts val="1800"/>
              </a:spcAft>
              <a:buNone/>
              <a:defRPr sz="5200">
                <a:solidFill>
                  <a:srgbClr val="000000"/>
                </a:solidFill>
              </a:defRPr>
            </a:pPr>
            <a:r>
              <a:rPr sz="4550" b="1" dirty="0" smtClean="0">
                <a:latin typeface="Proxima Nova"/>
              </a:rPr>
              <a:t>This </a:t>
            </a:r>
            <a:r>
              <a:rPr sz="4550" b="1" dirty="0">
                <a:latin typeface="Proxima Nova"/>
              </a:rPr>
              <a:t>does not necessarily mean formally establishment of such a district, but that </a:t>
            </a:r>
            <a:r>
              <a:rPr sz="4550" b="1" dirty="0" smtClean="0">
                <a:latin typeface="Proxima Nova"/>
              </a:rPr>
              <a:t>possibility</a:t>
            </a:r>
            <a:r>
              <a:rPr lang="en-US" sz="4550" b="1" dirty="0" smtClean="0">
                <a:latin typeface="Proxima Nova"/>
              </a:rPr>
              <a:t> should be considered</a:t>
            </a:r>
            <a:r>
              <a:rPr sz="4550" b="1" dirty="0" smtClean="0">
                <a:latin typeface="Proxima Nova"/>
              </a:rPr>
              <a:t>. </a:t>
            </a:r>
            <a:endParaRPr sz="4550" b="1" dirty="0">
              <a:latin typeface="Proxima Nova"/>
            </a:endParaRPr>
          </a:p>
          <a:p>
            <a:pPr marL="731520" indent="0" defTabSz="365760">
              <a:lnSpc>
                <a:spcPts val="7200"/>
              </a:lnSpc>
              <a:spcBef>
                <a:spcPts val="800"/>
              </a:spcBef>
              <a:buClrTx/>
              <a:buSzTx/>
              <a:buNone/>
              <a:defRPr sz="5200">
                <a:solidFill>
                  <a:srgbClr val="000000"/>
                </a:solidFill>
              </a:defRPr>
            </a:pPr>
            <a:r>
              <a:rPr sz="4450" b="1" dirty="0" smtClean="0">
                <a:latin typeface="Proxima Nova"/>
              </a:rPr>
              <a:t>An </a:t>
            </a:r>
            <a:r>
              <a:rPr sz="4450" b="1" dirty="0">
                <a:latin typeface="Proxima Nova"/>
              </a:rPr>
              <a:t>initial step would be relocating the roadside markers providing information about the City of Hamburg and the Hamburg-Charleston Railroad </a:t>
            </a:r>
            <a:r>
              <a:rPr sz="4450" b="1" dirty="0" smtClean="0">
                <a:latin typeface="Proxima Nova"/>
              </a:rPr>
              <a:t>to </a:t>
            </a:r>
            <a:r>
              <a:rPr sz="4450" b="1" dirty="0">
                <a:latin typeface="Proxima Nova"/>
              </a:rPr>
              <a:t>Carrsville. </a:t>
            </a:r>
          </a:p>
        </p:txBody>
      </p:sp>
      <p:sp>
        <p:nvSpPr>
          <p:cNvPr id="209" name="Finally,"/>
          <p:cNvSpPr txBox="1">
            <a:spLocks noGrp="1"/>
          </p:cNvSpPr>
          <p:nvPr>
            <p:ph type="title"/>
          </p:nvPr>
        </p:nvSpPr>
        <p:spPr>
          <a:xfrm>
            <a:off x="1701800" y="1213048"/>
            <a:ext cx="21945600" cy="2298701"/>
          </a:xfrm>
          <a:prstGeom prst="rect">
            <a:avLst/>
          </a:prstGeom>
        </p:spPr>
        <p:txBody>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dirty="0"/>
              <a:t>Finally,</a:t>
            </a:r>
            <a:endParaRPr sz="552"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11" name="Council’s decision to leave the Meriwether Monument unaltered shapes the conclusion that Calhoun Park should be the single location within the City focused on the Historical Hamburg Massacre…"/>
          <p:cNvSpPr txBox="1">
            <a:spLocks noGrp="1"/>
          </p:cNvSpPr>
          <p:nvPr>
            <p:ph type="body" idx="1"/>
          </p:nvPr>
        </p:nvSpPr>
        <p:spPr>
          <a:xfrm>
            <a:off x="1504925" y="3511749"/>
            <a:ext cx="21196350" cy="8946951"/>
          </a:xfrm>
          <a:prstGeom prst="rect">
            <a:avLst/>
          </a:prstGeom>
        </p:spPr>
        <p:txBody>
          <a:bodyPr>
            <a:normAutofit/>
          </a:bodyPr>
          <a:lstStyle/>
          <a:p>
            <a:pPr marL="0" indent="0" defTabSz="374904">
              <a:lnSpc>
                <a:spcPts val="7200"/>
              </a:lnSpc>
              <a:spcBef>
                <a:spcPts val="0"/>
              </a:spcBef>
              <a:spcAft>
                <a:spcPts val="1800"/>
              </a:spcAft>
              <a:buClrTx/>
              <a:buSzTx/>
              <a:buNone/>
              <a:defRPr sz="5330">
                <a:solidFill>
                  <a:srgbClr val="000000"/>
                </a:solidFill>
              </a:defRPr>
            </a:pPr>
            <a:r>
              <a:rPr sz="4450" b="1" dirty="0">
                <a:latin typeface="Proxima Nova"/>
              </a:rPr>
              <a:t>Council’s decision </a:t>
            </a:r>
            <a:r>
              <a:rPr sz="4450" b="1" dirty="0" smtClean="0">
                <a:latin typeface="Proxima Nova"/>
              </a:rPr>
              <a:t>to </a:t>
            </a:r>
            <a:r>
              <a:rPr sz="4450" b="1" dirty="0">
                <a:latin typeface="Proxima Nova"/>
              </a:rPr>
              <a:t>leave the Meriwether Monument unaltered shapes the conclusion that </a:t>
            </a:r>
            <a:r>
              <a:rPr lang="en-US" sz="4450" b="1" dirty="0" smtClean="0">
                <a:latin typeface="Proxima Nova"/>
              </a:rPr>
              <a:t>C</a:t>
            </a:r>
            <a:r>
              <a:rPr sz="4450" b="1" dirty="0" smtClean="0">
                <a:latin typeface="Proxima Nova"/>
              </a:rPr>
              <a:t>alhoun </a:t>
            </a:r>
            <a:r>
              <a:rPr sz="4450" b="1" dirty="0">
                <a:latin typeface="Proxima Nova"/>
              </a:rPr>
              <a:t>Park should be the single location within the City focused on the Historical Hamburg Massacre </a:t>
            </a:r>
            <a:endParaRPr sz="4450" b="1" dirty="0" smtClean="0">
              <a:latin typeface="Proxima Nova"/>
            </a:endParaRPr>
          </a:p>
          <a:p>
            <a:pPr marL="0" indent="0" defTabSz="374904">
              <a:lnSpc>
                <a:spcPts val="7200"/>
              </a:lnSpc>
              <a:spcBef>
                <a:spcPts val="800"/>
              </a:spcBef>
              <a:buClrTx/>
              <a:buSzTx/>
              <a:buNone/>
              <a:defRPr sz="5330">
                <a:solidFill>
                  <a:srgbClr val="000000"/>
                </a:solidFill>
              </a:defRPr>
            </a:pPr>
            <a:r>
              <a:rPr sz="4450" b="1" dirty="0" smtClean="0">
                <a:latin typeface="Proxima Nova"/>
              </a:rPr>
              <a:t>The </a:t>
            </a:r>
            <a:r>
              <a:rPr sz="4450" b="1" dirty="0">
                <a:latin typeface="Proxima Nova"/>
              </a:rPr>
              <a:t>wishes of the African-American community to have the marker and the memorial remain in Carrsville </a:t>
            </a:r>
            <a:r>
              <a:rPr sz="4450" b="1" dirty="0" smtClean="0">
                <a:latin typeface="Proxima Nova"/>
              </a:rPr>
              <a:t>dictate </a:t>
            </a:r>
            <a:r>
              <a:rPr sz="4450" b="1" dirty="0">
                <a:latin typeface="Proxima Nova"/>
              </a:rPr>
              <a:t>that two separate areas will have descriptive information about the Hamburg Incident. While this may not be the ideal situation, having the marker and memorial in Carrsville will provide an additional </a:t>
            </a:r>
            <a:r>
              <a:rPr lang="en-US" sz="4450" b="1" dirty="0" smtClean="0">
                <a:latin typeface="Proxima Nova"/>
              </a:rPr>
              <a:t>incentive</a:t>
            </a:r>
            <a:r>
              <a:rPr sz="4450" b="1" dirty="0" smtClean="0">
                <a:latin typeface="Proxima Nova"/>
              </a:rPr>
              <a:t> </a:t>
            </a:r>
            <a:r>
              <a:rPr sz="4450" b="1" dirty="0">
                <a:latin typeface="Proxima Nova"/>
              </a:rPr>
              <a:t>for visits to Carrsville.</a:t>
            </a:r>
          </a:p>
        </p:txBody>
      </p:sp>
      <p:sp>
        <p:nvSpPr>
          <p:cNvPr id="3" name="Finally,"/>
          <p:cNvSpPr txBox="1">
            <a:spLocks noGrp="1"/>
          </p:cNvSpPr>
          <p:nvPr>
            <p:ph type="title"/>
          </p:nvPr>
        </p:nvSpPr>
        <p:spPr>
          <a:xfrm>
            <a:off x="1701800" y="1213048"/>
            <a:ext cx="21945600" cy="2298701"/>
          </a:xfrm>
          <a:prstGeom prst="rect">
            <a:avLst/>
          </a:prstGeom>
        </p:spPr>
        <p:txBody>
          <a:bodyPr/>
          <a:lstStyle>
            <a:lvl1pPr defTabSz="210311">
              <a:lnSpc>
                <a:spcPct val="100000"/>
              </a:lnSpc>
              <a:defRPr sz="13800" i="1" cap="none" spc="0">
                <a:solidFill>
                  <a:schemeClr val="accent1">
                    <a:hueOff val="65867"/>
                    <a:lumOff val="-6008"/>
                  </a:schemeClr>
                </a:solidFill>
                <a:latin typeface="Druk Bold"/>
                <a:ea typeface="Druk Bold"/>
                <a:cs typeface="Druk Bold"/>
                <a:sym typeface="Druk Bold"/>
              </a:defRPr>
            </a:lvl1pPr>
          </a:lstStyle>
          <a:p>
            <a:pPr>
              <a:defRPr sz="9200"/>
            </a:pPr>
            <a:r>
              <a:rPr sz="13800" b="1" dirty="0"/>
              <a:t>Finally,</a:t>
            </a:r>
            <a:endParaRPr sz="552" b="1" i="0" dirty="0">
              <a:latin typeface="+mn-lt"/>
              <a:ea typeface="+mn-ea"/>
              <a:cs typeface="+mn-cs"/>
              <a:sym typeface="Druk Medium"/>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hase One"/>
          <p:cNvSpPr txBox="1"/>
          <p:nvPr/>
        </p:nvSpPr>
        <p:spPr>
          <a:xfrm>
            <a:off x="7526050" y="5989598"/>
            <a:ext cx="9377290"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8200" i="1">
                <a:solidFill>
                  <a:schemeClr val="accent1">
                    <a:hueOff val="65867"/>
                    <a:lumOff val="-6008"/>
                  </a:schemeClr>
                </a:solidFill>
                <a:latin typeface="Druk Bold"/>
                <a:ea typeface="Druk Bold"/>
                <a:cs typeface="Druk Bold"/>
                <a:sym typeface="Druk Bold"/>
              </a:defRPr>
            </a:lvl1pPr>
          </a:lstStyle>
          <a:p>
            <a:r>
              <a:rPr lang="en-US" sz="13800" b="1" dirty="0" smtClean="0"/>
              <a:t>Thank You</a:t>
            </a:r>
            <a:endParaRPr sz="13800" b="1" dirty="0">
              <a:latin typeface="+mn-lt"/>
              <a:ea typeface="+mn-ea"/>
              <a:cs typeface="+mn-cs"/>
              <a:sym typeface="Druk Medium"/>
            </a:endParaRPr>
          </a:p>
        </p:txBody>
      </p:sp>
    </p:spTree>
    <p:extLst>
      <p:ext uri="{BB962C8B-B14F-4D97-AF65-F5344CB8AC3E}">
        <p14:creationId xmlns:p14="http://schemas.microsoft.com/office/powerpoint/2010/main" val="1501467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stretch>
            <a:fillRect/>
          </a:stretch>
        </p:blipFill>
        <p:spPr>
          <a:xfrm>
            <a:off x="2757290" y="0"/>
            <a:ext cx="18889239" cy="13972861"/>
          </a:xfrm>
          <a:prstGeom prst="rect">
            <a:avLst/>
          </a:prstGeom>
          <a:ln w="25400">
            <a:miter lim="400000"/>
          </a:ln>
          <a:effectLst>
            <a:outerShdw blurRad="254000" dist="127000" dir="5400000" rotWithShape="0">
              <a:srgbClr val="000000">
                <a:alpha val="70000"/>
              </a:srgbClr>
            </a:outerShdw>
          </a:effectLst>
        </p:spPr>
      </p:pic>
      <p:sp>
        <p:nvSpPr>
          <p:cNvPr id="157" name="Meriwether monument"/>
          <p:cNvSpPr txBox="1">
            <a:spLocks noGrp="1"/>
          </p:cNvSpPr>
          <p:nvPr>
            <p:ph type="title"/>
          </p:nvPr>
        </p:nvSpPr>
        <p:spPr>
          <a:xfrm>
            <a:off x="3624608" y="8020594"/>
            <a:ext cx="17259103" cy="5457550"/>
          </a:xfrm>
          <a:prstGeom prst="rect">
            <a:avLst/>
          </a:prstGeom>
          <a:effectLst>
            <a:outerShdw blurRad="254000" dist="127000" dir="5400000" rotWithShape="0">
              <a:srgbClr val="000000">
                <a:alpha val="70000"/>
              </a:srgbClr>
            </a:outerShdw>
          </a:effectLst>
        </p:spPr>
        <p:txBody>
          <a:bodyPr/>
          <a:lstStyle>
            <a:lvl1pPr>
              <a:defRPr sz="10100" spc="-101">
                <a:solidFill>
                  <a:srgbClr val="FFFFFF"/>
                </a:solidFill>
              </a:defRPr>
            </a:lvl1pPr>
          </a:lstStyle>
          <a:p>
            <a:r>
              <a:rPr dirty="0"/>
              <a:t>Meriwether </a:t>
            </a:r>
            <a:r>
              <a:rPr lang="en-US" dirty="0" smtClean="0"/>
              <a:t>M</a:t>
            </a:r>
            <a:r>
              <a:rPr dirty="0" smtClean="0"/>
              <a:t>onument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Meriwether Monument"/>
          <p:cNvSpPr txBox="1"/>
          <p:nvPr/>
        </p:nvSpPr>
        <p:spPr>
          <a:xfrm>
            <a:off x="2157046" y="614187"/>
            <a:ext cx="19765108"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Meriwether Monument</a:t>
            </a:r>
            <a:endParaRPr sz="13800" b="1" i="0" dirty="0">
              <a:latin typeface="+mn-lt"/>
              <a:ea typeface="+mn-ea"/>
              <a:cs typeface="+mn-cs"/>
              <a:sym typeface="Druk Medium"/>
            </a:endParaRPr>
          </a:p>
        </p:txBody>
      </p:sp>
      <p:pic>
        <p:nvPicPr>
          <p:cNvPr id="3" name="Image" descr="Image"/>
          <p:cNvPicPr>
            <a:picLocks noChangeAspect="1"/>
          </p:cNvPicPr>
          <p:nvPr/>
        </p:nvPicPr>
        <p:blipFill>
          <a:blip r:embed="rId2"/>
          <a:stretch>
            <a:fillRect/>
          </a:stretch>
        </p:blipFill>
        <p:spPr>
          <a:xfrm>
            <a:off x="0" y="3936404"/>
            <a:ext cx="7305968" cy="4991100"/>
          </a:xfrm>
          <a:prstGeom prst="rect">
            <a:avLst/>
          </a:prstGeom>
          <a:ln w="25400">
            <a:solidFill>
              <a:schemeClr val="tx1"/>
            </a:solidFill>
            <a:miter lim="400000"/>
          </a:ln>
        </p:spPr>
      </p:pic>
      <p:sp>
        <p:nvSpPr>
          <p:cNvPr id="4" name="TextBox 3"/>
          <p:cNvSpPr txBox="1"/>
          <p:nvPr/>
        </p:nvSpPr>
        <p:spPr>
          <a:xfrm>
            <a:off x="7175338" y="3230905"/>
            <a:ext cx="15874072" cy="5134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371600" indent="-1303338" algn="l" defTabSz="584200">
              <a:lnSpc>
                <a:spcPct val="125000"/>
              </a:lnSpc>
              <a:spcAft>
                <a:spcPts val="4200"/>
              </a:spcAft>
              <a:buSzPct val="250000"/>
              <a:buFont typeface="Arial" panose="020B0604020202020204" pitchFamily="34" charset="0"/>
              <a:buChar char="•"/>
            </a:pPr>
            <a:r>
              <a:rPr lang="en-US" sz="5400" b="1" dirty="0"/>
              <a:t>The Meriwether Monument has stood in the center of Calhoun Park since 1916, honoring the one white person who lost his life in the Hamburg Massacre in July 1876. </a:t>
            </a:r>
          </a:p>
          <a:p>
            <a:pPr marL="0" marR="0" indent="0" algn="ctr" defTabSz="8255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Proxima Nova"/>
              <a:ea typeface="Proxima Nova"/>
              <a:cs typeface="Proxima Nova"/>
              <a:sym typeface="Proxima Nova"/>
            </a:endParaRPr>
          </a:p>
        </p:txBody>
      </p:sp>
      <p:sp>
        <p:nvSpPr>
          <p:cNvPr id="5" name="TextBox 4"/>
          <p:cNvSpPr txBox="1"/>
          <p:nvPr/>
        </p:nvSpPr>
        <p:spPr>
          <a:xfrm>
            <a:off x="7175338" y="7542515"/>
            <a:ext cx="16076548" cy="6173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371600" indent="-1303338" algn="l" defTabSz="584200">
              <a:lnSpc>
                <a:spcPct val="125000"/>
              </a:lnSpc>
              <a:spcAft>
                <a:spcPts val="4200"/>
              </a:spcAft>
              <a:buSzPct val="250000"/>
              <a:buFont typeface="Arial" panose="020B0604020202020204" pitchFamily="34" charset="0"/>
              <a:buChar char="•"/>
            </a:pPr>
            <a:r>
              <a:rPr lang="en-US" sz="5400" b="1" dirty="0"/>
              <a:t>The words on the monument reflect the attitudes of the citizens of North Augusta </a:t>
            </a:r>
            <a:r>
              <a:rPr lang="en-US" sz="5400" b="1" dirty="0" smtClean="0"/>
              <a:t>at the dedication </a:t>
            </a:r>
            <a:r>
              <a:rPr lang="en-US" sz="5400" b="1" dirty="0"/>
              <a:t>in 1916, </a:t>
            </a:r>
            <a:r>
              <a:rPr lang="en-US" sz="5400" b="1" dirty="0" smtClean="0"/>
              <a:t>but they </a:t>
            </a:r>
            <a:r>
              <a:rPr lang="en-US" sz="5400" b="1" dirty="0"/>
              <a:t>clearly do not reflect the opinions and attitudes of North Augusta and its citizens today. </a:t>
            </a:r>
          </a:p>
          <a:p>
            <a:pPr marL="0" marR="0" indent="0" algn="ctr" defTabSz="8255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Proxima Nova"/>
              <a:ea typeface="Proxima Nova"/>
              <a:cs typeface="Proxima Nova"/>
              <a:sym typeface="Proxima Nova"/>
            </a:endParaRPr>
          </a:p>
        </p:txBody>
      </p:sp>
    </p:spTree>
    <p:extLst>
      <p:ext uri="{BB962C8B-B14F-4D97-AF65-F5344CB8AC3E}">
        <p14:creationId xmlns:p14="http://schemas.microsoft.com/office/powerpoint/2010/main" val="381457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Meriwether Monument"/>
          <p:cNvSpPr txBox="1"/>
          <p:nvPr/>
        </p:nvSpPr>
        <p:spPr>
          <a:xfrm>
            <a:off x="2157046" y="614187"/>
            <a:ext cx="19765108"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Meriwether Monument</a:t>
            </a:r>
            <a:endParaRPr sz="13800" b="1" i="0" dirty="0">
              <a:latin typeface="+mn-lt"/>
              <a:ea typeface="+mn-ea"/>
              <a:cs typeface="+mn-cs"/>
              <a:sym typeface="Druk Medium"/>
            </a:endParaRPr>
          </a:p>
        </p:txBody>
      </p:sp>
      <p:pic>
        <p:nvPicPr>
          <p:cNvPr id="3" name="Image" descr="Image"/>
          <p:cNvPicPr>
            <a:picLocks noChangeAspect="1"/>
          </p:cNvPicPr>
          <p:nvPr/>
        </p:nvPicPr>
        <p:blipFill>
          <a:blip r:embed="rId2"/>
          <a:stretch>
            <a:fillRect/>
          </a:stretch>
        </p:blipFill>
        <p:spPr>
          <a:xfrm>
            <a:off x="0" y="3936404"/>
            <a:ext cx="7305968" cy="4991100"/>
          </a:xfrm>
          <a:prstGeom prst="rect">
            <a:avLst/>
          </a:prstGeom>
          <a:ln w="25400">
            <a:solidFill>
              <a:schemeClr val="tx1"/>
            </a:solidFill>
            <a:miter lim="400000"/>
          </a:ln>
        </p:spPr>
      </p:pic>
      <p:sp>
        <p:nvSpPr>
          <p:cNvPr id="4" name="TextBox 3"/>
          <p:cNvSpPr txBox="1"/>
          <p:nvPr/>
        </p:nvSpPr>
        <p:spPr>
          <a:xfrm>
            <a:off x="7175338" y="3715068"/>
            <a:ext cx="15874072" cy="84510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371600" indent="-1303338" algn="l" defTabSz="584200">
              <a:lnSpc>
                <a:spcPct val="125000"/>
              </a:lnSpc>
              <a:spcAft>
                <a:spcPts val="4200"/>
              </a:spcAft>
              <a:buSzPct val="250000"/>
              <a:buFont typeface="Arial" panose="020B0604020202020204" pitchFamily="34" charset="0"/>
              <a:buChar char="•"/>
              <a:defRPr sz="4000">
                <a:solidFill>
                  <a:srgbClr val="000000"/>
                </a:solidFill>
              </a:defRPr>
            </a:pPr>
            <a:r>
              <a:rPr lang="en-US" sz="5400" b="1" dirty="0"/>
              <a:t>The committee of citizens believes permanent changes to Calhoun Park are necessary to affirm today’s attitudes differ from those expressed on the Meriwether Monument and to explain the events that took place in nearby Hamburg in July 1876. </a:t>
            </a:r>
          </a:p>
          <a:p>
            <a:pPr marL="1371600" indent="-1303338" algn="l" defTabSz="584200">
              <a:lnSpc>
                <a:spcPct val="125000"/>
              </a:lnSpc>
              <a:spcAft>
                <a:spcPts val="4200"/>
              </a:spcAft>
              <a:buSzPct val="250000"/>
              <a:buFont typeface="Arial" panose="020B0604020202020204" pitchFamily="34" charset="0"/>
              <a:buChar char="•"/>
            </a:pPr>
            <a:endParaRPr lang="en-US" sz="5400" b="1" dirty="0"/>
          </a:p>
        </p:txBody>
      </p:sp>
    </p:spTree>
    <p:extLst>
      <p:ext uri="{BB962C8B-B14F-4D97-AF65-F5344CB8AC3E}">
        <p14:creationId xmlns:p14="http://schemas.microsoft.com/office/powerpoint/2010/main" val="2115307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4" name="The  Hamburg Massacre"/>
          <p:cNvSpPr txBox="1"/>
          <p:nvPr/>
        </p:nvSpPr>
        <p:spPr>
          <a:xfrm>
            <a:off x="2166126" y="612096"/>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The  Hamburg Massacre</a:t>
            </a:r>
            <a:endParaRPr sz="13800" b="1" i="0" dirty="0">
              <a:latin typeface="+mn-lt"/>
              <a:ea typeface="+mn-ea"/>
              <a:cs typeface="+mn-cs"/>
              <a:sym typeface="Druk Medium"/>
            </a:endParaRPr>
          </a:p>
        </p:txBody>
      </p:sp>
      <p:pic>
        <p:nvPicPr>
          <p:cNvPr id="165" name="EP-303069934.jpg" descr="EP-303069934.jpg"/>
          <p:cNvPicPr>
            <a:picLocks noChangeAspect="1"/>
          </p:cNvPicPr>
          <p:nvPr/>
        </p:nvPicPr>
        <p:blipFill>
          <a:blip r:embed="rId2"/>
          <a:stretch>
            <a:fillRect/>
          </a:stretch>
        </p:blipFill>
        <p:spPr>
          <a:xfrm>
            <a:off x="1" y="2785730"/>
            <a:ext cx="6891032" cy="9804832"/>
          </a:xfrm>
          <a:prstGeom prst="rect">
            <a:avLst/>
          </a:prstGeom>
          <a:ln w="25400">
            <a:solidFill>
              <a:schemeClr val="tx1"/>
            </a:solidFill>
            <a:miter lim="400000"/>
          </a:ln>
        </p:spPr>
      </p:pic>
      <p:sp>
        <p:nvSpPr>
          <p:cNvPr id="2" name="Text Placeholder 1"/>
          <p:cNvSpPr>
            <a:spLocks noGrp="1"/>
          </p:cNvSpPr>
          <p:nvPr>
            <p:ph type="body" idx="1"/>
          </p:nvPr>
        </p:nvSpPr>
        <p:spPr>
          <a:xfrm>
            <a:off x="7655442" y="4462057"/>
            <a:ext cx="14760421" cy="7306487"/>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371600" indent="-1303338" hangingPunct="0">
              <a:lnSpc>
                <a:spcPct val="125000"/>
              </a:lnSpc>
              <a:spcBef>
                <a:spcPts val="0"/>
              </a:spcBef>
              <a:spcAft>
                <a:spcPts val="4200"/>
              </a:spcAft>
              <a:buClrTx/>
              <a:buSzPct val="250000"/>
              <a:buFont typeface="Arial" panose="020B0604020202020204" pitchFamily="34" charset="0"/>
              <a:buChar char="•"/>
            </a:pPr>
            <a:r>
              <a:rPr lang="en-US" sz="4550" b="1" dirty="0">
                <a:solidFill>
                  <a:srgbClr val="000000"/>
                </a:solidFill>
                <a:latin typeface="Proxima Nova"/>
              </a:rPr>
              <a:t>The Hamburg Massacre occurred on July 8, 1876. </a:t>
            </a:r>
          </a:p>
          <a:p>
            <a:pPr marL="1371600" indent="-1303338" hangingPunct="0">
              <a:lnSpc>
                <a:spcPct val="125000"/>
              </a:lnSpc>
              <a:spcBef>
                <a:spcPts val="0"/>
              </a:spcBef>
              <a:spcAft>
                <a:spcPts val="4200"/>
              </a:spcAft>
              <a:buClrTx/>
              <a:buSzPct val="250000"/>
              <a:buFont typeface="Arial" panose="020B0604020202020204" pitchFamily="34" charset="0"/>
              <a:buChar char="•"/>
            </a:pPr>
            <a:r>
              <a:rPr lang="en-US" sz="4550" b="1" dirty="0" smtClean="0">
                <a:solidFill>
                  <a:srgbClr val="000000"/>
                </a:solidFill>
                <a:latin typeface="Proxima Nova"/>
              </a:rPr>
              <a:t>A </a:t>
            </a:r>
            <a:r>
              <a:rPr lang="en-US" sz="4550" b="1" dirty="0">
                <a:solidFill>
                  <a:srgbClr val="000000"/>
                </a:solidFill>
                <a:latin typeface="Proxima Nova"/>
              </a:rPr>
              <a:t>gun battle occurred between about 200 men from local rifle clubs and African-Americans serving in Company A, Ninth Regiment of the South Carolina National Guard and others barricaded in a warehouse. </a:t>
            </a:r>
          </a:p>
        </p:txBody>
      </p:sp>
    </p:spTree>
    <p:extLst>
      <p:ext uri="{BB962C8B-B14F-4D97-AF65-F5344CB8AC3E}">
        <p14:creationId xmlns:p14="http://schemas.microsoft.com/office/powerpoint/2010/main" val="112546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4" name="The  Hamburg Massacre"/>
          <p:cNvSpPr txBox="1"/>
          <p:nvPr/>
        </p:nvSpPr>
        <p:spPr>
          <a:xfrm>
            <a:off x="2166126" y="612096"/>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The  Hamburg Massacre</a:t>
            </a:r>
            <a:endParaRPr sz="13800" b="1" i="0" dirty="0">
              <a:latin typeface="+mn-lt"/>
              <a:ea typeface="+mn-ea"/>
              <a:cs typeface="+mn-cs"/>
              <a:sym typeface="Druk Medium"/>
            </a:endParaRPr>
          </a:p>
        </p:txBody>
      </p:sp>
      <p:pic>
        <p:nvPicPr>
          <p:cNvPr id="165" name="EP-303069934.jpg" descr="EP-303069934.jpg"/>
          <p:cNvPicPr>
            <a:picLocks noChangeAspect="1"/>
          </p:cNvPicPr>
          <p:nvPr/>
        </p:nvPicPr>
        <p:blipFill>
          <a:blip r:embed="rId2"/>
          <a:stretch>
            <a:fillRect/>
          </a:stretch>
        </p:blipFill>
        <p:spPr>
          <a:xfrm>
            <a:off x="1" y="2785730"/>
            <a:ext cx="6891032" cy="9804832"/>
          </a:xfrm>
          <a:prstGeom prst="rect">
            <a:avLst/>
          </a:prstGeom>
          <a:ln w="25400">
            <a:solidFill>
              <a:schemeClr val="tx1"/>
            </a:solidFill>
            <a:miter lim="400000"/>
          </a:ln>
        </p:spPr>
      </p:pic>
      <p:sp>
        <p:nvSpPr>
          <p:cNvPr id="2" name="Text Placeholder 1"/>
          <p:cNvSpPr>
            <a:spLocks noGrp="1"/>
          </p:cNvSpPr>
          <p:nvPr>
            <p:ph type="body" idx="1"/>
          </p:nvPr>
        </p:nvSpPr>
        <p:spPr>
          <a:xfrm>
            <a:off x="7472560" y="4170138"/>
            <a:ext cx="16064427" cy="8047075"/>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262" indent="0" hangingPunct="0">
              <a:lnSpc>
                <a:spcPct val="125000"/>
              </a:lnSpc>
              <a:spcBef>
                <a:spcPts val="0"/>
              </a:spcBef>
              <a:spcAft>
                <a:spcPts val="4200"/>
              </a:spcAft>
              <a:buClrTx/>
              <a:buNone/>
              <a:defRPr sz="4000">
                <a:solidFill>
                  <a:srgbClr val="000000"/>
                </a:solidFill>
              </a:defRPr>
            </a:pPr>
            <a:r>
              <a:rPr lang="en-US" sz="4550" b="1" dirty="0">
                <a:solidFill>
                  <a:srgbClr val="000000"/>
                </a:solidFill>
                <a:latin typeface="Proxima Nova"/>
              </a:rPr>
              <a:t>Seven African-Americans were killed, four of whom were executed: </a:t>
            </a:r>
          </a:p>
          <a:p>
            <a:pPr marL="68262" indent="0" hangingPunct="0">
              <a:lnSpc>
                <a:spcPct val="125000"/>
              </a:lnSpc>
              <a:spcBef>
                <a:spcPts val="0"/>
              </a:spcBef>
              <a:spcAft>
                <a:spcPts val="4200"/>
              </a:spcAft>
              <a:buClrTx/>
              <a:buNone/>
              <a:defRPr sz="4000">
                <a:solidFill>
                  <a:srgbClr val="000000"/>
                </a:solidFill>
              </a:defRPr>
            </a:pPr>
            <a:r>
              <a:rPr lang="en-US" sz="4550" b="1" dirty="0" smtClean="0">
                <a:solidFill>
                  <a:srgbClr val="000000"/>
                </a:solidFill>
                <a:latin typeface="Proxima Nova"/>
              </a:rPr>
              <a:t>First </a:t>
            </a:r>
            <a:r>
              <a:rPr lang="en-US" sz="4550" b="1" dirty="0">
                <a:solidFill>
                  <a:srgbClr val="000000"/>
                </a:solidFill>
                <a:latin typeface="Proxima Nova"/>
              </a:rPr>
              <a:t>Lieutenant Allen Attaway      </a:t>
            </a:r>
            <a:endParaRPr lang="en-US" sz="4550" b="1" dirty="0" smtClean="0">
              <a:solidFill>
                <a:srgbClr val="000000"/>
              </a:solidFill>
              <a:latin typeface="Proxima Nova"/>
            </a:endParaRPr>
          </a:p>
          <a:p>
            <a:pPr marL="68262" indent="0" hangingPunct="0">
              <a:lnSpc>
                <a:spcPct val="125000"/>
              </a:lnSpc>
              <a:spcBef>
                <a:spcPts val="0"/>
              </a:spcBef>
              <a:spcAft>
                <a:spcPts val="4200"/>
              </a:spcAft>
              <a:buClrTx/>
              <a:buNone/>
              <a:defRPr sz="4000">
                <a:solidFill>
                  <a:srgbClr val="000000"/>
                </a:solidFill>
              </a:defRPr>
            </a:pPr>
            <a:r>
              <a:rPr lang="en-US" sz="4550" b="1" dirty="0" smtClean="0">
                <a:solidFill>
                  <a:srgbClr val="000000"/>
                </a:solidFill>
                <a:latin typeface="Proxima Nova"/>
              </a:rPr>
              <a:t>Corporal </a:t>
            </a:r>
            <a:r>
              <a:rPr lang="en-US" sz="4550" b="1" dirty="0">
                <a:solidFill>
                  <a:srgbClr val="000000"/>
                </a:solidFill>
                <a:latin typeface="Proxima Nova"/>
              </a:rPr>
              <a:t>Nelder </a:t>
            </a:r>
            <a:r>
              <a:rPr lang="en-US" sz="4550" b="1" dirty="0" smtClean="0">
                <a:solidFill>
                  <a:srgbClr val="000000"/>
                </a:solidFill>
                <a:latin typeface="Proxima Nova"/>
              </a:rPr>
              <a:t>John </a:t>
            </a:r>
            <a:r>
              <a:rPr lang="en-US" sz="4550" b="1" dirty="0">
                <a:solidFill>
                  <a:srgbClr val="000000"/>
                </a:solidFill>
                <a:latin typeface="Proxima Nova"/>
              </a:rPr>
              <a:t>Parker </a:t>
            </a:r>
          </a:p>
          <a:p>
            <a:pPr marL="68262" indent="0" hangingPunct="0">
              <a:lnSpc>
                <a:spcPct val="125000"/>
              </a:lnSpc>
              <a:spcBef>
                <a:spcPts val="0"/>
              </a:spcBef>
              <a:spcAft>
                <a:spcPts val="4200"/>
              </a:spcAft>
              <a:buNone/>
              <a:defRPr sz="4000">
                <a:solidFill>
                  <a:srgbClr val="000000"/>
                </a:solidFill>
              </a:defRPr>
            </a:pPr>
            <a:r>
              <a:rPr lang="en-US" sz="4550" b="1" dirty="0">
                <a:solidFill>
                  <a:srgbClr val="000000"/>
                </a:solidFill>
                <a:latin typeface="Proxima Nova"/>
              </a:rPr>
              <a:t>James Cook          Albert Myniart </a:t>
            </a:r>
            <a:r>
              <a:rPr lang="en-US" sz="4550" b="1" dirty="0" smtClean="0">
                <a:solidFill>
                  <a:srgbClr val="000000"/>
                </a:solidFill>
                <a:latin typeface="Proxima Nova"/>
              </a:rPr>
              <a:t>		David </a:t>
            </a:r>
            <a:r>
              <a:rPr lang="en-US" sz="4550" b="1" dirty="0">
                <a:solidFill>
                  <a:srgbClr val="000000"/>
                </a:solidFill>
                <a:latin typeface="Proxima Nova"/>
              </a:rPr>
              <a:t>Phillips </a:t>
            </a:r>
          </a:p>
          <a:p>
            <a:pPr marL="68262" indent="0" hangingPunct="0">
              <a:lnSpc>
                <a:spcPct val="125000"/>
              </a:lnSpc>
              <a:spcBef>
                <a:spcPts val="0"/>
              </a:spcBef>
              <a:spcAft>
                <a:spcPts val="4200"/>
              </a:spcAft>
              <a:buClrTx/>
              <a:buNone/>
              <a:defRPr sz="4000">
                <a:solidFill>
                  <a:srgbClr val="000000"/>
                </a:solidFill>
              </a:defRPr>
            </a:pPr>
            <a:r>
              <a:rPr lang="en-US" sz="4550" b="1" dirty="0">
                <a:solidFill>
                  <a:srgbClr val="000000"/>
                </a:solidFill>
                <a:latin typeface="Proxima Nova"/>
              </a:rPr>
              <a:t>Moses Parks         </a:t>
            </a:r>
            <a:r>
              <a:rPr lang="en-US" sz="4550" b="1" dirty="0" smtClean="0">
                <a:solidFill>
                  <a:srgbClr val="000000"/>
                </a:solidFill>
                <a:latin typeface="Proxima Nova"/>
              </a:rPr>
              <a:t>Hampton </a:t>
            </a:r>
            <a:r>
              <a:rPr lang="en-US" sz="4550" b="1" dirty="0">
                <a:solidFill>
                  <a:srgbClr val="000000"/>
                </a:solidFill>
                <a:latin typeface="Proxima Nova"/>
              </a:rPr>
              <a:t>Stephens</a:t>
            </a:r>
          </a:p>
        </p:txBody>
      </p:sp>
    </p:spTree>
    <p:extLst>
      <p:ext uri="{BB962C8B-B14F-4D97-AF65-F5344CB8AC3E}">
        <p14:creationId xmlns:p14="http://schemas.microsoft.com/office/powerpoint/2010/main" val="4099992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7" name="•The Hamburg Massacre was a historic event in our Nation’s history. It became a key issue in the disputed presidential election of 1876 between Rutherford B. Hayes and Samuel J. Tilden.…"/>
          <p:cNvSpPr txBox="1">
            <a:spLocks noGrp="1"/>
          </p:cNvSpPr>
          <p:nvPr>
            <p:ph type="body" idx="1"/>
          </p:nvPr>
        </p:nvSpPr>
        <p:spPr>
          <a:xfrm>
            <a:off x="7900178" y="2555631"/>
            <a:ext cx="33157865" cy="8633133"/>
          </a:xfrm>
          <a:prstGeom prst="rect">
            <a:avLst/>
          </a:prstGeom>
        </p:spPr>
        <p:txBody>
          <a:bodyPr spcCol="1657893">
            <a:spAutoFit/>
          </a:bodyPr>
          <a:lstStyle/>
          <a:p>
            <a:pPr marL="0" indent="0" defTabSz="457200">
              <a:lnSpc>
                <a:spcPts val="6000"/>
              </a:lnSpc>
              <a:spcBef>
                <a:spcPts val="0"/>
              </a:spcBef>
              <a:buClrTx/>
              <a:buSzTx/>
              <a:buNone/>
              <a:defRPr sz="2400" b="0" i="1">
                <a:solidFill>
                  <a:srgbClr val="000000"/>
                </a:solidFill>
                <a:latin typeface="Times New Roman"/>
                <a:ea typeface="Times New Roman"/>
                <a:cs typeface="Times New Roman"/>
                <a:sym typeface="Times New Roman"/>
              </a:defRPr>
            </a:pPr>
            <a:endParaRPr lang="en-US" sz="5800" dirty="0" smtClean="0"/>
          </a:p>
          <a:p>
            <a:pPr defTabSz="182880">
              <a:lnSpc>
                <a:spcPct val="100000"/>
              </a:lnSpc>
              <a:buClrTx/>
              <a:buSzPct val="250000"/>
              <a:defRPr sz="4080" b="1" cap="none">
                <a:latin typeface="Proxima Nova"/>
                <a:ea typeface="Proxima Nova"/>
                <a:cs typeface="Proxima Nova"/>
                <a:sym typeface="Proxima Nova"/>
              </a:defRPr>
            </a:pPr>
            <a:r>
              <a:rPr lang="en-US" sz="4550" b="1" dirty="0">
                <a:latin typeface="Proxima Nova"/>
                <a:ea typeface="Proxima Nova"/>
                <a:cs typeface="Proxima Nova"/>
              </a:rPr>
              <a:t>The Hamburg Massacre was a historic event in our Nation’s history. It became a key issue in the disputed Presidential election of 1876 between Rutherford B. Hayes and Samuel J. Tilden</a:t>
            </a:r>
            <a:r>
              <a:rPr lang="en-US" sz="4550" b="1" dirty="0" smtClean="0">
                <a:latin typeface="Proxima Nova"/>
                <a:ea typeface="Proxima Nova"/>
                <a:cs typeface="Proxima Nova"/>
              </a:rPr>
              <a:t>.</a:t>
            </a:r>
          </a:p>
          <a:p>
            <a:pPr defTabSz="182880">
              <a:lnSpc>
                <a:spcPct val="100000"/>
              </a:lnSpc>
              <a:buClrTx/>
              <a:buSzPct val="250000"/>
              <a:defRPr sz="4080" b="1" cap="none">
                <a:latin typeface="Proxima Nova"/>
                <a:ea typeface="Proxima Nova"/>
                <a:cs typeface="Proxima Nova"/>
                <a:sym typeface="Proxima Nova"/>
              </a:defRPr>
            </a:pPr>
            <a:endParaRPr lang="en-US" sz="4550" b="1" dirty="0">
              <a:latin typeface="Proxima Nova"/>
              <a:ea typeface="Proxima Nova"/>
              <a:cs typeface="Proxima Nova"/>
            </a:endParaRPr>
          </a:p>
          <a:p>
            <a:pPr defTabSz="182880">
              <a:lnSpc>
                <a:spcPct val="100000"/>
              </a:lnSpc>
              <a:buClrTx/>
              <a:buSzPct val="250000"/>
              <a:defRPr sz="4080" b="1" cap="none">
                <a:latin typeface="Proxima Nova"/>
                <a:ea typeface="Proxima Nova"/>
                <a:cs typeface="Proxima Nova"/>
                <a:sym typeface="Proxima Nova"/>
              </a:defRPr>
            </a:pPr>
            <a:r>
              <a:rPr sz="4550" b="1" dirty="0">
                <a:latin typeface="Proxima Nova"/>
                <a:ea typeface="Proxima Nova"/>
                <a:cs typeface="Proxima Nova"/>
              </a:rPr>
              <a:t>The Electoral College votes from South Carolina, Florida, and Louisiana were contested, and ultimately a special Congressional committee awarded all the contested votes to Hayes, enough to swing the Electoral College to him. </a:t>
            </a:r>
            <a:endParaRPr dirty="0"/>
          </a:p>
        </p:txBody>
      </p:sp>
      <p:pic>
        <p:nvPicPr>
          <p:cNvPr id="169" name="hamburg-massacre-marker-366x550.jpg" descr="hamburg-massacre-marker-366x550.jpg"/>
          <p:cNvPicPr>
            <a:picLocks noChangeAspect="1"/>
          </p:cNvPicPr>
          <p:nvPr/>
        </p:nvPicPr>
        <p:blipFill>
          <a:blip r:embed="rId2"/>
          <a:stretch>
            <a:fillRect/>
          </a:stretch>
        </p:blipFill>
        <p:spPr>
          <a:xfrm>
            <a:off x="1242649" y="3226477"/>
            <a:ext cx="5993230" cy="9006219"/>
          </a:xfrm>
          <a:prstGeom prst="rect">
            <a:avLst/>
          </a:prstGeom>
          <a:ln w="25400">
            <a:solidFill>
              <a:schemeClr val="tx1"/>
            </a:solidFill>
            <a:miter lim="400000"/>
          </a:ln>
        </p:spPr>
      </p:pic>
      <p:sp>
        <p:nvSpPr>
          <p:cNvPr id="6" name="The  Hamburg Massacre"/>
          <p:cNvSpPr txBox="1"/>
          <p:nvPr/>
        </p:nvSpPr>
        <p:spPr>
          <a:xfrm>
            <a:off x="2110152" y="614592"/>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The  Hamburg Massacre</a:t>
            </a:r>
            <a:endParaRPr sz="13800" b="1" i="0" dirty="0">
              <a:latin typeface="+mn-lt"/>
              <a:ea typeface="+mn-ea"/>
              <a:cs typeface="+mn-cs"/>
              <a:sym typeface="Druk Medium"/>
            </a:endParaRPr>
          </a:p>
        </p:txBody>
      </p:sp>
    </p:spTree>
    <p:extLst>
      <p:ext uri="{BB962C8B-B14F-4D97-AF65-F5344CB8AC3E}">
        <p14:creationId xmlns:p14="http://schemas.microsoft.com/office/powerpoint/2010/main" val="524568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7" name="•The Hamburg Massacre was a historic event in our Nation’s history. It became a key issue in the disputed presidential election of 1876 between Rutherford B. Hayes and Samuel J. Tilden.…"/>
          <p:cNvSpPr txBox="1">
            <a:spLocks noGrp="1"/>
          </p:cNvSpPr>
          <p:nvPr>
            <p:ph type="body" idx="1"/>
          </p:nvPr>
        </p:nvSpPr>
        <p:spPr>
          <a:xfrm>
            <a:off x="7900178" y="3274039"/>
            <a:ext cx="33157865" cy="7097870"/>
          </a:xfrm>
          <a:prstGeom prst="rect">
            <a:avLst/>
          </a:prstGeom>
        </p:spPr>
        <p:txBody>
          <a:bodyPr spcCol="1657893">
            <a:normAutofit/>
          </a:bodyPr>
          <a:lstStyle/>
          <a:p>
            <a:pPr marL="0" indent="0" defTabSz="457200">
              <a:lnSpc>
                <a:spcPts val="6000"/>
              </a:lnSpc>
              <a:spcBef>
                <a:spcPts val="0"/>
              </a:spcBef>
              <a:buClrTx/>
              <a:buSzTx/>
              <a:buNone/>
              <a:defRPr sz="2400" b="0" i="1">
                <a:solidFill>
                  <a:srgbClr val="000000"/>
                </a:solidFill>
                <a:latin typeface="Times New Roman"/>
                <a:ea typeface="Times New Roman"/>
                <a:cs typeface="Times New Roman"/>
                <a:sym typeface="Times New Roman"/>
              </a:defRPr>
            </a:pPr>
            <a:endParaRPr lang="en-US" sz="5800" dirty="0" smtClean="0"/>
          </a:p>
          <a:p>
            <a:pPr marL="914400" indent="-914400" defTabSz="182880">
              <a:lnSpc>
                <a:spcPct val="100000"/>
              </a:lnSpc>
              <a:buClrTx/>
              <a:buSzPct val="250000"/>
              <a:defRPr sz="4080" b="1" cap="none">
                <a:latin typeface="Proxima Nova"/>
                <a:ea typeface="Proxima Nova"/>
                <a:cs typeface="Proxima Nova"/>
                <a:sym typeface="Proxima Nova"/>
              </a:defRPr>
            </a:pPr>
            <a:r>
              <a:rPr lang="en-US" sz="4550" b="1" dirty="0">
                <a:latin typeface="Proxima Nova"/>
                <a:ea typeface="Proxima Nova"/>
                <a:cs typeface="Proxima Nova"/>
              </a:rPr>
              <a:t>Known as the Compromise of 1877, this agreement led to the removal of Northern soldiers from the South, allowing white Southerners to successfully deny African-Americans their rights. This bargain between Southern Democrats and the Republicans brought Reconstruction to an end by ending the Northern occupation of the South.”</a:t>
            </a:r>
          </a:p>
        </p:txBody>
      </p:sp>
      <p:pic>
        <p:nvPicPr>
          <p:cNvPr id="169" name="hamburg-massacre-marker-366x550.jpg" descr="hamburg-massacre-marker-366x550.jpg"/>
          <p:cNvPicPr>
            <a:picLocks noChangeAspect="1"/>
          </p:cNvPicPr>
          <p:nvPr/>
        </p:nvPicPr>
        <p:blipFill>
          <a:blip r:embed="rId2"/>
          <a:stretch>
            <a:fillRect/>
          </a:stretch>
        </p:blipFill>
        <p:spPr>
          <a:xfrm>
            <a:off x="1242649" y="3226477"/>
            <a:ext cx="5993230" cy="9006219"/>
          </a:xfrm>
          <a:prstGeom prst="rect">
            <a:avLst/>
          </a:prstGeom>
          <a:ln w="25400">
            <a:solidFill>
              <a:schemeClr val="tx1"/>
            </a:solidFill>
            <a:miter lim="400000"/>
          </a:ln>
        </p:spPr>
      </p:pic>
      <p:sp>
        <p:nvSpPr>
          <p:cNvPr id="5" name="The  Hamburg Massacre"/>
          <p:cNvSpPr txBox="1"/>
          <p:nvPr/>
        </p:nvSpPr>
        <p:spPr>
          <a:xfrm>
            <a:off x="2110152" y="614592"/>
            <a:ext cx="21553743"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17500" i="1">
                <a:solidFill>
                  <a:schemeClr val="accent1">
                    <a:hueOff val="65867"/>
                    <a:lumOff val="-6008"/>
                  </a:schemeClr>
                </a:solidFill>
                <a:latin typeface="Druk Bold"/>
                <a:ea typeface="Druk Bold"/>
                <a:cs typeface="Druk Bold"/>
                <a:sym typeface="Druk Bold"/>
              </a:defRPr>
            </a:lvl1pPr>
          </a:lstStyle>
          <a:p>
            <a:r>
              <a:rPr sz="13800" b="1" dirty="0"/>
              <a:t>The  Hamburg Massacre</a:t>
            </a:r>
            <a:endParaRPr sz="13800" b="1" i="0" dirty="0">
              <a:latin typeface="+mn-lt"/>
              <a:ea typeface="+mn-ea"/>
              <a:cs typeface="+mn-cs"/>
              <a:sym typeface="Druk Medium"/>
            </a:endParaRPr>
          </a:p>
        </p:txBody>
      </p:sp>
    </p:spTree>
    <p:extLst>
      <p:ext uri="{BB962C8B-B14F-4D97-AF65-F5344CB8AC3E}">
        <p14:creationId xmlns:p14="http://schemas.microsoft.com/office/powerpoint/2010/main" val="1551250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5_BoldColor">
  <a:themeElements>
    <a:clrScheme name="25_BoldColor">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8612</TotalTime>
  <Words>1099</Words>
  <Application>Microsoft Office PowerPoint</Application>
  <PresentationFormat>Custom</PresentationFormat>
  <Paragraphs>87</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Calibri</vt:lpstr>
      <vt:lpstr>Calibri Light</vt:lpstr>
      <vt:lpstr>Druk Bold</vt:lpstr>
      <vt:lpstr>Druk Medium</vt:lpstr>
      <vt:lpstr>Helvetica Neue</vt:lpstr>
      <vt:lpstr>Proxima Nova</vt:lpstr>
      <vt:lpstr>Proxima Nova Extrabold</vt:lpstr>
      <vt:lpstr>Proxima Nova Semibold</vt:lpstr>
      <vt:lpstr>Times New Roman</vt:lpstr>
      <vt:lpstr>Times Roman</vt:lpstr>
      <vt:lpstr>Office Theme</vt:lpstr>
      <vt:lpstr>MERIWETHER MONUMENT COMMITTEE REPORT TO COUNCIL  Submitted by : the Calhoun Park Committee </vt:lpstr>
      <vt:lpstr>Resolution 2019-10: </vt:lpstr>
      <vt:lpstr>Meriwether Monument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Interpretive Panel</vt:lpstr>
      <vt:lpstr>Middle Interpretive Panel</vt:lpstr>
      <vt:lpstr>Middle Interpretive Panel, cont.</vt:lpstr>
      <vt:lpstr>Last Interpretive Panel</vt:lpstr>
      <vt:lpstr>Last Interpretive Panel, cont.</vt:lpstr>
      <vt:lpstr>PowerPoint Presentation</vt:lpstr>
      <vt:lpstr>PowerPoint Presentation</vt:lpstr>
      <vt:lpstr>Finally,</vt:lpstr>
      <vt:lpstr>Finally,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MERRIWETHER MONUMENT COMMITTEE REPORT TO COUNCIL Submitted by : the Calhoun Park Committee</dc:title>
  <dc:creator>Pettit, Robert</dc:creator>
  <cp:lastModifiedBy>Pettit, Robert</cp:lastModifiedBy>
  <cp:revision>61</cp:revision>
  <cp:lastPrinted>2020-08-10T17:44:17Z</cp:lastPrinted>
  <dcterms:modified xsi:type="dcterms:W3CDTF">2020-08-10T18:09:09Z</dcterms:modified>
</cp:coreProperties>
</file>